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9" r:id="rId2"/>
    <p:sldId id="286" r:id="rId3"/>
    <p:sldId id="304" r:id="rId4"/>
    <p:sldId id="308" r:id="rId5"/>
    <p:sldId id="288" r:id="rId6"/>
    <p:sldId id="289" r:id="rId7"/>
    <p:sldId id="290" r:id="rId8"/>
    <p:sldId id="313" r:id="rId9"/>
    <p:sldId id="291" r:id="rId10"/>
    <p:sldId id="310" r:id="rId11"/>
    <p:sldId id="314" r:id="rId12"/>
    <p:sldId id="311" r:id="rId13"/>
    <p:sldId id="31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94660"/>
  </p:normalViewPr>
  <p:slideViewPr>
    <p:cSldViewPr>
      <p:cViewPr>
        <p:scale>
          <a:sx n="70" d="100"/>
          <a:sy n="70" d="100"/>
        </p:scale>
        <p:origin x="-18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9B276-F3BC-4DEB-B55A-6562ABFCE320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DA8EC-7D11-49DA-92F0-86BEC3D4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F5D458-80E0-471A-BA28-8198DEF94478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2C684-EF35-4A7E-AD3C-05BD5951856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CC9517-F8AB-457D-80E5-8CBDF0F45520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CC9517-F8AB-457D-80E5-8CBDF0F45520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89DECD-5591-41D6-BBC4-29271B301E83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A92209-83B3-44E5-8F23-EB5B78EBCC59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E66A84-8CD0-4B75-8F06-A3F8462173A4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E66A84-8CD0-4B75-8F06-A3F8462173A4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98B0C9-2630-4D88-8609-6D21D119A549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2C684-EF35-4A7E-AD3C-05BD59518561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650E42-BF60-43D5-8496-EA8188EFB4BF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1000"/>
            <a:ext cx="9144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Foundational Thoughts</a:t>
            </a:r>
          </a:p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/>
              <a:t>Chemical bonds are attractive forces (</a:t>
            </a:r>
            <a:r>
              <a:rPr lang="en-US" sz="2700" b="1" dirty="0" smtClean="0">
                <a:solidFill>
                  <a:srgbClr val="0070C0"/>
                </a:solidFill>
              </a:rPr>
              <a:t>electrostatic attractions</a:t>
            </a:r>
            <a:r>
              <a:rPr lang="en-US" sz="2700" dirty="0" smtClean="0"/>
              <a:t>) which hold atoms together to form compounds</a:t>
            </a:r>
          </a:p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</a:rPr>
              <a:t>Types of bonds:</a:t>
            </a:r>
          </a:p>
          <a:p>
            <a:pPr marL="1725613" lvl="2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</a:rPr>
              <a:t>Ionic:  </a:t>
            </a:r>
            <a:r>
              <a:rPr lang="en-US" sz="2700" dirty="0" smtClean="0"/>
              <a:t>Metal with a Non-metal</a:t>
            </a:r>
          </a:p>
          <a:p>
            <a:pPr marL="1725613" lvl="2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b="1" dirty="0">
                <a:solidFill>
                  <a:schemeClr val="tx2">
                    <a:lumMod val="50000"/>
                  </a:schemeClr>
                </a:solidFill>
              </a:rPr>
              <a:t>Covalent:  </a:t>
            </a:r>
            <a:r>
              <a:rPr lang="en-US" sz="2700" dirty="0" smtClean="0"/>
              <a:t>Non-metal with a Non-metal</a:t>
            </a:r>
          </a:p>
          <a:p>
            <a:pPr marL="1725613" lvl="2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b="1" dirty="0">
                <a:solidFill>
                  <a:schemeClr val="tx2">
                    <a:lumMod val="50000"/>
                  </a:schemeClr>
                </a:solidFill>
              </a:rPr>
              <a:t>Metallic:  </a:t>
            </a:r>
            <a:r>
              <a:rPr lang="en-US" sz="2700" dirty="0" smtClean="0"/>
              <a:t>Metal with a Metal</a:t>
            </a:r>
          </a:p>
          <a:p>
            <a:pPr marL="685800" indent="-228600">
              <a:buFont typeface="Arial" pitchFamily="34" charset="0"/>
              <a:buChar char="•"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38200"/>
            <a:ext cx="9372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/>
              <a:t>Polyatomic Ions &amp; Naming Compounds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i="1" dirty="0" smtClean="0">
                <a:solidFill>
                  <a:srgbClr val="C00000"/>
                </a:solidFill>
              </a:rPr>
              <a:t>When do you use roman numerals?  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i="1" dirty="0" smtClean="0">
                <a:solidFill>
                  <a:srgbClr val="C00000"/>
                </a:solidFill>
              </a:rPr>
              <a:t>If the </a:t>
            </a:r>
            <a:r>
              <a:rPr lang="en-US" sz="3000" i="1" dirty="0" err="1" smtClean="0">
                <a:solidFill>
                  <a:srgbClr val="C00000"/>
                </a:solidFill>
              </a:rPr>
              <a:t>cation</a:t>
            </a:r>
            <a:r>
              <a:rPr lang="en-US" sz="3000" i="1" dirty="0" smtClean="0">
                <a:solidFill>
                  <a:srgbClr val="C00000"/>
                </a:solidFill>
              </a:rPr>
              <a:t> has more than one charge</a:t>
            </a:r>
          </a:p>
        </p:txBody>
      </p:sp>
    </p:spTree>
    <p:extLst>
      <p:ext uri="{BB962C8B-B14F-4D97-AF65-F5344CB8AC3E}">
        <p14:creationId xmlns:p14="http://schemas.microsoft.com/office/powerpoint/2010/main" val="6078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38200"/>
            <a:ext cx="93726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/>
              <a:t>Polyatomic Ions &amp; Naming Compounds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b="1" dirty="0" smtClean="0"/>
              <a:t>Naming </a:t>
            </a:r>
            <a:r>
              <a:rPr lang="en-US" sz="3000" b="1" dirty="0"/>
              <a:t>M</a:t>
            </a:r>
            <a:r>
              <a:rPr lang="en-US" sz="3000" b="1" dirty="0" smtClean="0"/>
              <a:t>etallic Compounds</a:t>
            </a:r>
            <a:endParaRPr lang="en-US" sz="3000" b="1" dirty="0"/>
          </a:p>
          <a:p>
            <a:pPr marL="1155700" lvl="2" indent="-241300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Most transition metals have more than one charge</a:t>
            </a:r>
          </a:p>
          <a:p>
            <a:pPr marL="2070100" lvl="4" indent="-241300">
              <a:buFont typeface="Arial" pitchFamily="34" charset="0"/>
              <a:buChar char="•"/>
              <a:defRPr/>
            </a:pPr>
            <a:r>
              <a:rPr lang="en-US" sz="3000" dirty="0" smtClean="0"/>
              <a:t>Find </a:t>
            </a:r>
            <a:r>
              <a:rPr lang="en-US" sz="3000" dirty="0"/>
              <a:t>the charge of the (+) ion by working it backwards:</a:t>
            </a:r>
          </a:p>
          <a:p>
            <a:pPr marL="3257550" lvl="6" indent="-514350">
              <a:buFont typeface="+mj-lt"/>
              <a:buAutoNum type="arabicPeriod"/>
              <a:defRPr/>
            </a:pPr>
            <a:r>
              <a:rPr lang="en-US" sz="3000" dirty="0"/>
              <a:t>Determine the total </a:t>
            </a:r>
            <a:r>
              <a:rPr lang="en-US" sz="3000" dirty="0" smtClean="0"/>
              <a:t>(-) charge</a:t>
            </a:r>
            <a:endParaRPr lang="en-US" sz="3000" dirty="0"/>
          </a:p>
          <a:p>
            <a:pPr marL="3257550" lvl="6" indent="-514350">
              <a:buFont typeface="+mj-lt"/>
              <a:buAutoNum type="arabicPeriod"/>
              <a:defRPr/>
            </a:pPr>
            <a:r>
              <a:rPr lang="en-US" sz="3000" dirty="0"/>
              <a:t>Set the positive charge equal</a:t>
            </a:r>
          </a:p>
          <a:p>
            <a:pPr marL="3257550" lvl="6" indent="-514350">
              <a:buFont typeface="+mj-lt"/>
              <a:buAutoNum type="arabicPeriod"/>
              <a:defRPr/>
            </a:pPr>
            <a:r>
              <a:rPr lang="en-US" sz="3000" dirty="0"/>
              <a:t>Determine the charge of the </a:t>
            </a:r>
            <a:r>
              <a:rPr lang="en-US" sz="3000" i="1" dirty="0" smtClean="0"/>
              <a:t>(+) ion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34339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5800"/>
              </a:lnSpc>
              <a:defRPr/>
            </a:pPr>
            <a:r>
              <a:rPr lang="en-US" sz="54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Chemical Formulas</a:t>
            </a:r>
            <a:endParaRPr lang="en-US" sz="5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8435" name="TextBox 19"/>
          <p:cNvSpPr txBox="1">
            <a:spLocks noChangeArrowheads="1"/>
          </p:cNvSpPr>
          <p:nvPr/>
        </p:nvSpPr>
        <p:spPr bwMode="auto">
          <a:xfrm>
            <a:off x="0" y="9906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/>
              <a:t>Polyatomic Ions &amp; Naming Compounds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224338" y="1576388"/>
            <a:ext cx="10112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b="1">
                <a:cs typeface="Times New Roman" pitchFamily="18" charset="0"/>
              </a:rPr>
              <a:t>FeCl</a:t>
            </a:r>
            <a:r>
              <a:rPr lang="en-US" sz="2700" b="1" baseline="-25000">
                <a:cs typeface="Times New Roman" pitchFamily="18" charset="0"/>
              </a:rPr>
              <a:t>3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938338" y="2033588"/>
            <a:ext cx="55292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500">
                <a:cs typeface="Times New Roman" pitchFamily="18" charset="0"/>
              </a:rPr>
              <a:t>Cation has more than one possible charge</a:t>
            </a:r>
          </a:p>
          <a:p>
            <a:pPr algn="ctr" eaLnBrk="1" hangingPunct="1"/>
            <a:r>
              <a:rPr lang="en-US" sz="2500">
                <a:cs typeface="Times New Roman" pitchFamily="18" charset="0"/>
              </a:rPr>
              <a:t>Cl</a:t>
            </a:r>
            <a:r>
              <a:rPr lang="en-US" sz="2500" baseline="30000">
                <a:cs typeface="Times New Roman" pitchFamily="18" charset="0"/>
              </a:rPr>
              <a:t>-1 </a:t>
            </a:r>
            <a:r>
              <a:rPr lang="en-US" sz="2500">
                <a:cs typeface="Times New Roman" pitchFamily="18" charset="0"/>
              </a:rPr>
              <a:t>times 3 is a total of -3</a:t>
            </a:r>
          </a:p>
          <a:p>
            <a:pPr algn="ctr" eaLnBrk="1" hangingPunct="1"/>
            <a:r>
              <a:rPr lang="en-US" sz="2500">
                <a:cs typeface="Times New Roman" pitchFamily="18" charset="0"/>
              </a:rPr>
              <a:t>Fe must be +3</a:t>
            </a:r>
          </a:p>
          <a:p>
            <a:pPr algn="ctr" eaLnBrk="1" hangingPunct="1"/>
            <a:r>
              <a:rPr lang="en-US" sz="2500" u="sng">
                <a:cs typeface="Times New Roman" pitchFamily="18" charset="0"/>
              </a:rPr>
              <a:t>Answer</a:t>
            </a:r>
            <a:r>
              <a:rPr lang="en-US" sz="2500">
                <a:cs typeface="Times New Roman" pitchFamily="18" charset="0"/>
              </a:rPr>
              <a:t>: </a:t>
            </a:r>
            <a:r>
              <a:rPr lang="en-US" sz="2500" b="1">
                <a:solidFill>
                  <a:srgbClr val="C00000"/>
                </a:solidFill>
                <a:cs typeface="Times New Roman" pitchFamily="18" charset="0"/>
              </a:rPr>
              <a:t>Iron (III) chloride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859309" y="3962400"/>
            <a:ext cx="15888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700" b="1" dirty="0" smtClean="0">
                <a:cs typeface="Times New Roman" pitchFamily="18" charset="0"/>
              </a:rPr>
              <a:t>Zn(NO</a:t>
            </a:r>
            <a:r>
              <a:rPr lang="en-US" sz="2700" b="1" baseline="-25000" dirty="0" smtClean="0">
                <a:cs typeface="Times New Roman" pitchFamily="18" charset="0"/>
              </a:rPr>
              <a:t>3</a:t>
            </a:r>
            <a:r>
              <a:rPr lang="en-US" sz="2700" b="1" dirty="0" smtClean="0">
                <a:cs typeface="Times New Roman" pitchFamily="18" charset="0"/>
              </a:rPr>
              <a:t>)</a:t>
            </a:r>
            <a:r>
              <a:rPr lang="en-US" sz="2700" b="1" baseline="-25000" dirty="0" smtClean="0">
                <a:cs typeface="Times New Roman" pitchFamily="18" charset="0"/>
              </a:rPr>
              <a:t>2</a:t>
            </a:r>
            <a:endParaRPr lang="en-US" sz="2700" b="1" baseline="-25000" dirty="0">
              <a:cs typeface="Times New Roman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395538" y="4495800"/>
            <a:ext cx="480695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500" dirty="0" err="1">
                <a:cs typeface="Times New Roman" pitchFamily="18" charset="0"/>
              </a:rPr>
              <a:t>Cation</a:t>
            </a:r>
            <a:r>
              <a:rPr lang="en-US" sz="2500" dirty="0">
                <a:cs typeface="Times New Roman" pitchFamily="18" charset="0"/>
              </a:rPr>
              <a:t> only has one possible charge</a:t>
            </a:r>
          </a:p>
          <a:p>
            <a:pPr algn="ctr" eaLnBrk="1" hangingPunct="1"/>
            <a:r>
              <a:rPr lang="en-US" sz="2500" u="sng" dirty="0">
                <a:cs typeface="Times New Roman" pitchFamily="18" charset="0"/>
              </a:rPr>
              <a:t>Answer</a:t>
            </a:r>
            <a:r>
              <a:rPr lang="en-US" sz="2500" dirty="0">
                <a:cs typeface="Times New Roman" pitchFamily="18" charset="0"/>
              </a:rPr>
              <a:t>: </a:t>
            </a:r>
            <a:r>
              <a:rPr lang="en-US" sz="2500" b="1" dirty="0" smtClean="0">
                <a:solidFill>
                  <a:srgbClr val="C00000"/>
                </a:solidFill>
                <a:cs typeface="Times New Roman" pitchFamily="18" charset="0"/>
              </a:rPr>
              <a:t>Zinc nitrate</a:t>
            </a:r>
            <a:endParaRPr lang="en-US" sz="25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4148138" y="5310188"/>
            <a:ext cx="1841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25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5800"/>
              </a:lnSpc>
              <a:defRPr/>
            </a:pPr>
            <a:r>
              <a:rPr lang="en-US" sz="54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Chemical Formulas</a:t>
            </a:r>
            <a:endParaRPr lang="en-US" sz="5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0" y="9906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/>
              <a:t>Polyatomic Ions &amp; Naming Compounds</a:t>
            </a:r>
          </a:p>
        </p:txBody>
      </p:sp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1752600" y="5257800"/>
            <a:ext cx="1841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2500">
              <a:cs typeface="Times New Roman" pitchFamily="18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657600" y="1752600"/>
            <a:ext cx="13192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b="1">
                <a:cs typeface="Times New Roman" pitchFamily="18" charset="0"/>
              </a:rPr>
              <a:t>Cu</a:t>
            </a:r>
            <a:r>
              <a:rPr lang="en-US" sz="2700" b="1" baseline="-25000">
                <a:cs typeface="Times New Roman" pitchFamily="18" charset="0"/>
              </a:rPr>
              <a:t>2</a:t>
            </a:r>
            <a:r>
              <a:rPr lang="en-US" sz="2700" b="1">
                <a:cs typeface="Times New Roman" pitchFamily="18" charset="0"/>
              </a:rPr>
              <a:t>SO</a:t>
            </a:r>
            <a:r>
              <a:rPr lang="en-US" sz="2700" b="1" baseline="-25000">
                <a:cs typeface="Times New Roman" pitchFamily="18" charset="0"/>
              </a:rPr>
              <a:t>4</a:t>
            </a:r>
            <a:endParaRPr lang="en-US" sz="2700" b="1">
              <a:cs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7797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500">
                <a:cs typeface="Times New Roman" pitchFamily="18" charset="0"/>
              </a:rPr>
              <a:t>Cation has more than one possible charge</a:t>
            </a:r>
          </a:p>
          <a:p>
            <a:pPr algn="ctr" eaLnBrk="1" hangingPunct="1"/>
            <a:r>
              <a:rPr lang="en-US" sz="2500">
                <a:cs typeface="Times New Roman" pitchFamily="18" charset="0"/>
              </a:rPr>
              <a:t>SO</a:t>
            </a:r>
            <a:r>
              <a:rPr lang="en-US" sz="2500" baseline="-25000">
                <a:cs typeface="Times New Roman" pitchFamily="18" charset="0"/>
              </a:rPr>
              <a:t>4</a:t>
            </a:r>
            <a:r>
              <a:rPr lang="en-US" sz="2500" baseline="30000">
                <a:cs typeface="Times New Roman" pitchFamily="18" charset="0"/>
              </a:rPr>
              <a:t>-2</a:t>
            </a:r>
            <a:r>
              <a:rPr lang="en-US" sz="2500">
                <a:cs typeface="Times New Roman" pitchFamily="18" charset="0"/>
              </a:rPr>
              <a:t> has total charge of -2</a:t>
            </a:r>
          </a:p>
          <a:p>
            <a:pPr algn="ctr" eaLnBrk="1" hangingPunct="1"/>
            <a:r>
              <a:rPr lang="en-US" sz="2500">
                <a:cs typeface="Times New Roman" pitchFamily="18" charset="0"/>
              </a:rPr>
              <a:t>Total cation charge must be +2, so each Cu has a +1 charge</a:t>
            </a:r>
          </a:p>
          <a:p>
            <a:pPr algn="ctr" eaLnBrk="1" hangingPunct="1"/>
            <a:r>
              <a:rPr lang="en-US" sz="2500" u="sng">
                <a:cs typeface="Times New Roman" pitchFamily="18" charset="0"/>
              </a:rPr>
              <a:t>Answer</a:t>
            </a:r>
            <a:r>
              <a:rPr lang="en-US" sz="2500">
                <a:cs typeface="Times New Roman" pitchFamily="18" charset="0"/>
              </a:rPr>
              <a:t>: </a:t>
            </a:r>
            <a:r>
              <a:rPr lang="en-US" sz="2500" b="1">
                <a:solidFill>
                  <a:srgbClr val="C00000"/>
                </a:solidFill>
                <a:cs typeface="Times New Roman" pitchFamily="18" charset="0"/>
              </a:rPr>
              <a:t>Copper (I) sulfate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3657600" y="4191000"/>
            <a:ext cx="15890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b="1">
                <a:cs typeface="Times New Roman" pitchFamily="18" charset="0"/>
              </a:rPr>
              <a:t>Ni</a:t>
            </a:r>
            <a:r>
              <a:rPr lang="en-US" sz="2700" b="1" baseline="-25000">
                <a:cs typeface="Times New Roman" pitchFamily="18" charset="0"/>
              </a:rPr>
              <a:t>3</a:t>
            </a:r>
            <a:r>
              <a:rPr lang="en-US" sz="2700" b="1">
                <a:cs typeface="Times New Roman" pitchFamily="18" charset="0"/>
              </a:rPr>
              <a:t>(PO</a:t>
            </a:r>
            <a:r>
              <a:rPr lang="en-US" sz="2700" b="1" baseline="-25000">
                <a:cs typeface="Times New Roman" pitchFamily="18" charset="0"/>
              </a:rPr>
              <a:t>4</a:t>
            </a:r>
            <a:r>
              <a:rPr lang="en-US" sz="2700" b="1">
                <a:cs typeface="Times New Roman" pitchFamily="18" charset="0"/>
              </a:rPr>
              <a:t>)</a:t>
            </a:r>
            <a:r>
              <a:rPr lang="en-US" sz="2700" b="1" baseline="-25000">
                <a:cs typeface="Times New Roman" pitchFamily="18" charset="0"/>
              </a:rPr>
              <a:t>2</a:t>
            </a:r>
            <a:endParaRPr lang="en-US" sz="2700" b="1">
              <a:cs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85800" y="4689475"/>
            <a:ext cx="77438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500">
                <a:cs typeface="Times New Roman" pitchFamily="18" charset="0"/>
              </a:rPr>
              <a:t>Cation has more than one possible charge</a:t>
            </a:r>
          </a:p>
          <a:p>
            <a:pPr algn="ctr" eaLnBrk="1" hangingPunct="1"/>
            <a:r>
              <a:rPr lang="en-US" sz="2500">
                <a:cs typeface="Times New Roman" pitchFamily="18" charset="0"/>
              </a:rPr>
              <a:t>PO</a:t>
            </a:r>
            <a:r>
              <a:rPr lang="en-US" sz="2500" baseline="-25000">
                <a:cs typeface="Times New Roman" pitchFamily="18" charset="0"/>
              </a:rPr>
              <a:t>4</a:t>
            </a:r>
            <a:r>
              <a:rPr lang="en-US" sz="2500" baseline="30000">
                <a:cs typeface="Times New Roman" pitchFamily="18" charset="0"/>
              </a:rPr>
              <a:t>-3</a:t>
            </a:r>
            <a:r>
              <a:rPr lang="en-US" sz="2500">
                <a:cs typeface="Times New Roman" pitchFamily="18" charset="0"/>
              </a:rPr>
              <a:t> has total charge of -6</a:t>
            </a:r>
          </a:p>
          <a:p>
            <a:pPr algn="ctr" eaLnBrk="1" hangingPunct="1"/>
            <a:r>
              <a:rPr lang="en-US" sz="2500">
                <a:cs typeface="Times New Roman" pitchFamily="18" charset="0"/>
              </a:rPr>
              <a:t>Total cation charge must be +6, so each Ni has a +2 charge</a:t>
            </a:r>
          </a:p>
          <a:p>
            <a:pPr algn="ctr" eaLnBrk="1" hangingPunct="1"/>
            <a:r>
              <a:rPr lang="en-US" sz="2500" u="sng">
                <a:cs typeface="Times New Roman" pitchFamily="18" charset="0"/>
              </a:rPr>
              <a:t>Answer</a:t>
            </a:r>
            <a:r>
              <a:rPr lang="en-US" sz="2500">
                <a:cs typeface="Times New Roman" pitchFamily="18" charset="0"/>
              </a:rPr>
              <a:t>: </a:t>
            </a:r>
            <a:r>
              <a:rPr lang="en-US" sz="2500" b="1">
                <a:solidFill>
                  <a:srgbClr val="C00000"/>
                </a:solidFill>
                <a:cs typeface="Times New Roman" pitchFamily="18" charset="0"/>
              </a:rPr>
              <a:t>Nickel (II) phosphate</a:t>
            </a:r>
          </a:p>
          <a:p>
            <a:pPr algn="ctr" eaLnBrk="1" hangingPunct="1"/>
            <a:endParaRPr lang="en-US" sz="25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6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Cuckoo" pitchFamily="2" charset="0"/>
              </a:rPr>
              <a:t>Naming Compounds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286000"/>
            <a:ext cx="3048000" cy="4572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</a:rPr>
              <a:t>Ionic naming</a:t>
            </a:r>
          </a:p>
        </p:txBody>
      </p:sp>
    </p:spTree>
    <p:extLst>
      <p:ext uri="{BB962C8B-B14F-4D97-AF65-F5344CB8AC3E}">
        <p14:creationId xmlns:p14="http://schemas.microsoft.com/office/powerpoint/2010/main" val="8334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Chemical Formulas</a:t>
            </a:r>
          </a:p>
        </p:txBody>
      </p: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381000" y="838200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85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 dirty="0" smtClean="0"/>
              <a:t>Ionic Naming:  Pieces </a:t>
            </a:r>
            <a:r>
              <a:rPr lang="en-US" sz="3000" b="1" dirty="0"/>
              <a:t>of the Puzzle</a:t>
            </a:r>
          </a:p>
          <a:p>
            <a:pPr marL="457200" lvl="1" indent="0" eaLnBrk="1" hangingPunct="1"/>
            <a:r>
              <a:rPr lang="en-US" sz="3000" b="1" dirty="0" smtClean="0">
                <a:solidFill>
                  <a:srgbClr val="C00000"/>
                </a:solidFill>
              </a:rPr>
              <a:t>			</a:t>
            </a:r>
            <a:r>
              <a:rPr lang="en-US" sz="3000" b="1" dirty="0" err="1" smtClean="0">
                <a:solidFill>
                  <a:srgbClr val="C00000"/>
                </a:solidFill>
              </a:rPr>
              <a:t>NaCl</a:t>
            </a:r>
            <a:endParaRPr lang="en-US" sz="3000" b="1" dirty="0" smtClean="0">
              <a:solidFill>
                <a:srgbClr val="C00000"/>
              </a:solidFill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775660" y="3793958"/>
            <a:ext cx="16302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 dirty="0"/>
              <a:t>sodium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1553" y="3810000"/>
            <a:ext cx="40386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000" b="1">
                <a:latin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r>
              <a:rPr lang="en-US" b="0" dirty="0"/>
              <a:t>chlor</a:t>
            </a:r>
            <a:r>
              <a:rPr lang="en-US" b="0" strike="sngStrike" dirty="0"/>
              <a:t>ine</a:t>
            </a:r>
            <a:r>
              <a:rPr lang="en-US" b="0" dirty="0"/>
              <a:t> →</a:t>
            </a:r>
            <a:r>
              <a:rPr lang="en-US" dirty="0"/>
              <a:t> chloride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2590800" y="4876800"/>
            <a:ext cx="2819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 dirty="0">
                <a:solidFill>
                  <a:srgbClr val="C00000"/>
                </a:solidFill>
              </a:rPr>
              <a:t>s</a:t>
            </a:r>
            <a:r>
              <a:rPr lang="en-US" sz="3000" b="1" dirty="0" smtClean="0">
                <a:solidFill>
                  <a:srgbClr val="C00000"/>
                </a:solidFill>
              </a:rPr>
              <a:t>odium </a:t>
            </a:r>
            <a:r>
              <a:rPr lang="en-US" sz="3000" b="1" dirty="0">
                <a:solidFill>
                  <a:srgbClr val="C00000"/>
                </a:solidFill>
              </a:rPr>
              <a:t>chloride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76237" y="1853863"/>
            <a:ext cx="824163" cy="63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191000" y="1930953"/>
            <a:ext cx="1066800" cy="5558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2486799"/>
            <a:ext cx="3733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85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algn="ctr" eaLnBrk="1" hangingPunct="1"/>
            <a:r>
              <a:rPr lang="en-US" sz="3000" dirty="0" err="1" smtClean="0"/>
              <a:t>Cation</a:t>
            </a:r>
            <a:r>
              <a:rPr lang="en-US" sz="3000" dirty="0" smtClean="0"/>
              <a:t> </a:t>
            </a:r>
            <a:r>
              <a:rPr lang="en-US" sz="3000" dirty="0"/>
              <a:t>1</a:t>
            </a:r>
            <a:r>
              <a:rPr lang="en-US" sz="3000" baseline="30000" dirty="0"/>
              <a:t>st</a:t>
            </a:r>
            <a:r>
              <a:rPr lang="en-US" sz="3000" dirty="0"/>
              <a:t> </a:t>
            </a:r>
            <a:endParaRPr lang="en-US" sz="3000" dirty="0" smtClean="0"/>
          </a:p>
          <a:p>
            <a:pPr marL="0" lvl="2" indent="0" algn="ctr" eaLnBrk="1" hangingPunct="1"/>
            <a:r>
              <a:rPr lang="en-US" sz="3000" dirty="0" smtClean="0"/>
              <a:t>name doesn’t change</a:t>
            </a:r>
            <a:endParaRPr lang="en-US" sz="30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91000" y="2489537"/>
            <a:ext cx="3733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85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algn="ctr" eaLnBrk="1" hangingPunct="1"/>
            <a:r>
              <a:rPr lang="en-US" sz="3000" dirty="0" smtClean="0"/>
              <a:t>Anion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</a:t>
            </a:r>
          </a:p>
          <a:p>
            <a:pPr marL="0" lvl="2" indent="0" algn="ctr" eaLnBrk="1" hangingPunct="1"/>
            <a:r>
              <a:rPr lang="en-US" sz="3000" dirty="0"/>
              <a:t>d</a:t>
            </a:r>
            <a:r>
              <a:rPr lang="en-US" sz="3000" dirty="0" smtClean="0"/>
              <a:t>rop ending, add </a:t>
            </a:r>
            <a:r>
              <a:rPr lang="en-US" sz="3000" i="1" dirty="0" smtClean="0"/>
              <a:t>-ide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110724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Chemical Formulas</a:t>
            </a:r>
          </a:p>
        </p:txBody>
      </p: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381000" y="838200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85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 dirty="0" smtClean="0"/>
              <a:t>Ionic Naming:  Pieces </a:t>
            </a:r>
            <a:r>
              <a:rPr lang="en-US" sz="3000" b="1" dirty="0"/>
              <a:t>of the Puzzle</a:t>
            </a:r>
          </a:p>
          <a:p>
            <a:pPr marL="457200" lvl="1" indent="0" eaLnBrk="1" hangingPunct="1"/>
            <a:r>
              <a:rPr lang="en-US" sz="3000" b="1" dirty="0" smtClean="0">
                <a:solidFill>
                  <a:srgbClr val="C00000"/>
                </a:solidFill>
              </a:rPr>
              <a:t>			</a:t>
            </a:r>
            <a:r>
              <a:rPr lang="en-US" sz="3000" b="1" dirty="0" err="1" smtClean="0">
                <a:solidFill>
                  <a:srgbClr val="C00000"/>
                </a:solidFill>
              </a:rPr>
              <a:t>Ca</a:t>
            </a:r>
            <a:r>
              <a:rPr lang="en-US" sz="3000" b="1" dirty="0" smtClean="0">
                <a:solidFill>
                  <a:srgbClr val="C00000"/>
                </a:solidFill>
              </a:rPr>
              <a:t>(OH)</a:t>
            </a:r>
            <a:r>
              <a:rPr lang="en-US" sz="3000" b="1" baseline="-25000" dirty="0" smtClean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775660" y="3793958"/>
            <a:ext cx="16302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 dirty="0" smtClean="0"/>
              <a:t>calcium</a:t>
            </a:r>
            <a:endParaRPr 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3810000"/>
            <a:ext cx="1923047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000" b="1">
                <a:latin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r>
              <a:rPr lang="en-US" dirty="0" smtClean="0"/>
              <a:t>hydroxide</a:t>
            </a:r>
            <a:endParaRPr lang="en-US" dirty="0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2590800" y="4876800"/>
            <a:ext cx="3505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 dirty="0">
                <a:solidFill>
                  <a:srgbClr val="C00000"/>
                </a:solidFill>
              </a:rPr>
              <a:t>c</a:t>
            </a:r>
            <a:r>
              <a:rPr lang="en-US" sz="3000" b="1" dirty="0" smtClean="0">
                <a:solidFill>
                  <a:srgbClr val="C00000"/>
                </a:solidFill>
              </a:rPr>
              <a:t>alcium hydroxide</a:t>
            </a:r>
            <a:endParaRPr lang="en-US" sz="3000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76237" y="1853863"/>
            <a:ext cx="824163" cy="63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191000" y="1930953"/>
            <a:ext cx="1524000" cy="558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228600" y="2486799"/>
            <a:ext cx="3733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85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algn="ctr" eaLnBrk="1" hangingPunct="1"/>
            <a:r>
              <a:rPr lang="en-US" sz="3000" dirty="0" err="1" smtClean="0"/>
              <a:t>Cation</a:t>
            </a:r>
            <a:r>
              <a:rPr lang="en-US" sz="3000" dirty="0" smtClean="0"/>
              <a:t> </a:t>
            </a:r>
            <a:r>
              <a:rPr lang="en-US" sz="3000" dirty="0"/>
              <a:t>1</a:t>
            </a:r>
            <a:r>
              <a:rPr lang="en-US" sz="3000" baseline="30000" dirty="0"/>
              <a:t>st</a:t>
            </a:r>
            <a:r>
              <a:rPr lang="en-US" sz="3000" dirty="0"/>
              <a:t> </a:t>
            </a:r>
            <a:endParaRPr lang="en-US" sz="3000" dirty="0" smtClean="0"/>
          </a:p>
          <a:p>
            <a:pPr marL="0" lvl="2" indent="0" algn="ctr" eaLnBrk="1" hangingPunct="1"/>
            <a:r>
              <a:rPr lang="en-US" sz="3000" dirty="0" smtClean="0"/>
              <a:t>name doesn’t change</a:t>
            </a:r>
            <a:endParaRPr lang="en-US" sz="30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57600" y="2489537"/>
            <a:ext cx="563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85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algn="ctr" eaLnBrk="1" hangingPunct="1"/>
            <a:r>
              <a:rPr lang="en-US" sz="3000" dirty="0" smtClean="0"/>
              <a:t>Anion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</a:t>
            </a:r>
          </a:p>
          <a:p>
            <a:pPr marL="0" lvl="2" indent="0" algn="ctr" eaLnBrk="1" hangingPunct="1"/>
            <a:r>
              <a:rPr lang="en-US" sz="3000" dirty="0" smtClean="0"/>
              <a:t>Polyatomic: name doesn’t change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347676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90600"/>
            <a:ext cx="91440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/>
              <a:t>Practice makes perfect!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b="1" dirty="0"/>
              <a:t>Write the names for the following compounds: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en-US" sz="30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O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Al</a:t>
            </a:r>
            <a:r>
              <a:rPr lang="en-US" sz="30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000" baseline="-25000" dirty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 err="1" smtClean="0">
                <a:solidFill>
                  <a:schemeClr val="tx2">
                    <a:lumMod val="50000"/>
                  </a:schemeClr>
                </a:solidFill>
              </a:rPr>
              <a:t>LiI</a:t>
            </a:r>
            <a:endParaRPr lang="en-US" sz="3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30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SO</a:t>
            </a:r>
            <a:r>
              <a:rPr lang="en-US" sz="3000" baseline="-25000" dirty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Mg(OH)</a:t>
            </a:r>
            <a:r>
              <a:rPr lang="en-US" sz="3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Al</a:t>
            </a:r>
            <a:r>
              <a:rPr lang="en-US" sz="3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(SO</a:t>
            </a:r>
            <a:r>
              <a:rPr lang="en-US" sz="3000" baseline="-25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3000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3000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590800" y="2057400"/>
            <a:ext cx="2819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C00000"/>
                </a:solidFill>
              </a:rPr>
              <a:t>Potassium oxide</a:t>
            </a:r>
            <a:endParaRPr lang="en-US" sz="3000" baseline="-25000">
              <a:solidFill>
                <a:srgbClr val="C00000"/>
              </a:solidFill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590800" y="2743200"/>
            <a:ext cx="3124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C00000"/>
                </a:solidFill>
              </a:rPr>
              <a:t>Aluminum sulfide</a:t>
            </a:r>
            <a:endParaRPr lang="en-US" sz="3000" baseline="-25000">
              <a:solidFill>
                <a:srgbClr val="C00000"/>
              </a:solidFill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2286000" y="3429000"/>
            <a:ext cx="2667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rgbClr val="C00000"/>
                </a:solidFill>
              </a:rPr>
              <a:t>Lithium iodide</a:t>
            </a:r>
            <a:endParaRPr lang="en-US" sz="3000" baseline="-25000" dirty="0">
              <a:solidFill>
                <a:srgbClr val="C00000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162300" y="4094162"/>
            <a:ext cx="3581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dirty="0" smtClean="0">
                <a:solidFill>
                  <a:srgbClr val="C00000"/>
                </a:solidFill>
              </a:rPr>
              <a:t>Sodium sulfate</a:t>
            </a:r>
            <a:endParaRPr lang="en-US" sz="3000" baseline="-25000" dirty="0">
              <a:solidFill>
                <a:srgbClr val="C00000"/>
              </a:solidFill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00400" y="4800600"/>
            <a:ext cx="3733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dirty="0" smtClean="0">
                <a:solidFill>
                  <a:srgbClr val="C00000"/>
                </a:solidFill>
              </a:rPr>
              <a:t>Magnesium hydroxide</a:t>
            </a:r>
            <a:endParaRPr lang="en-US" sz="3000" baseline="-25000" dirty="0">
              <a:solidFill>
                <a:srgbClr val="C00000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352800" y="5486400"/>
            <a:ext cx="3581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dirty="0" smtClean="0">
                <a:solidFill>
                  <a:srgbClr val="C00000"/>
                </a:solidFill>
              </a:rPr>
              <a:t>Aluminum sulfate</a:t>
            </a:r>
            <a:endParaRPr lang="en-US" sz="3000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90600"/>
            <a:ext cx="9144000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smtClean="0"/>
              <a:t>More Pieces </a:t>
            </a:r>
            <a:r>
              <a:rPr lang="en-US" sz="3000" b="1" dirty="0"/>
              <a:t>of the Puzzle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b="1" dirty="0" smtClean="0"/>
              <a:t>Steps </a:t>
            </a:r>
            <a:r>
              <a:rPr lang="en-US" sz="3000" b="1" dirty="0"/>
              <a:t>for writing ionic chemical formulas</a:t>
            </a:r>
          </a:p>
          <a:p>
            <a:pPr marL="1885950" lvl="2" indent="-514350">
              <a:buFont typeface="+mj-lt"/>
              <a:buAutoNum type="arabicPeriod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Write element’s symbols</a:t>
            </a:r>
          </a:p>
          <a:p>
            <a:pPr marL="1885950" lvl="2" indent="-514350">
              <a:buFont typeface="+mj-lt"/>
              <a:buAutoNum type="arabicPeriod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Find charges for ions (may come from roman numeral)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  <a:p>
            <a:pPr marL="1885950" lvl="2" indent="-514350">
              <a:buFont typeface="+mj-lt"/>
              <a:buAutoNum type="arabicPeriod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Balance (+) &amp; (-) charges = adds to zero </a:t>
            </a:r>
            <a:endParaRPr lang="en-US" sz="3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885950" lvl="2" indent="-514350">
              <a:buFont typeface="+mj-lt"/>
              <a:buAutoNum type="arabicPeriod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Write as a neutral compound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1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90600"/>
            <a:ext cx="9144000" cy="44781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/>
              <a:t>Practice makes perfect!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b="1" dirty="0"/>
              <a:t>EXAMPLES</a:t>
            </a:r>
            <a:r>
              <a:rPr lang="en-US" sz="3000" b="1" dirty="0" smtClean="0"/>
              <a:t>: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Potassium iodide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Aluminum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bromide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Aluminum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iodate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495800" y="4038600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C00000"/>
                </a:solidFill>
              </a:rPr>
              <a:t>AlBr</a:t>
            </a:r>
            <a:r>
              <a:rPr lang="en-US" sz="4000" baseline="-2500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4572000" y="2438400"/>
            <a:ext cx="114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C00000"/>
                </a:solidFill>
              </a:rPr>
              <a:t>KI</a:t>
            </a:r>
            <a:endParaRPr lang="en-US" sz="4000" baseline="-25000">
              <a:solidFill>
                <a:srgbClr val="C00000"/>
              </a:solidFill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752600" y="2493963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/>
              <a:t>K</a:t>
            </a:r>
            <a:r>
              <a:rPr lang="en-US" sz="4000" baseline="30000"/>
              <a:t>+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3276600" y="2493963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/>
              <a:t>I</a:t>
            </a:r>
            <a:r>
              <a:rPr lang="en-US" sz="4000" baseline="30000"/>
              <a:t>-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1752600" y="3962400"/>
            <a:ext cx="114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Al</a:t>
            </a:r>
            <a:r>
              <a:rPr lang="en-US" sz="4000" baseline="30000" dirty="0"/>
              <a:t>3+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3162300" y="3962400"/>
            <a:ext cx="95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Br</a:t>
            </a:r>
            <a:r>
              <a:rPr lang="en-US" sz="4000" baseline="30000" dirty="0"/>
              <a:t>-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648200" y="5388114"/>
            <a:ext cx="2133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rgbClr val="C00000"/>
                </a:solidFill>
              </a:rPr>
              <a:t>Al(IO</a:t>
            </a:r>
            <a:r>
              <a:rPr lang="en-US" sz="4000" baseline="-25000" dirty="0" smtClean="0">
                <a:solidFill>
                  <a:srgbClr val="C00000"/>
                </a:solidFill>
              </a:rPr>
              <a:t>3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  <a:r>
              <a:rPr lang="en-US" sz="4000" baseline="-25000" dirty="0" smtClean="0">
                <a:solidFill>
                  <a:srgbClr val="C00000"/>
                </a:solidFill>
              </a:rPr>
              <a:t>3</a:t>
            </a:r>
            <a:endParaRPr lang="en-US" sz="4000" baseline="-25000" dirty="0">
              <a:solidFill>
                <a:srgbClr val="C00000"/>
              </a:solidFill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1905000" y="5311914"/>
            <a:ext cx="114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Al</a:t>
            </a:r>
            <a:r>
              <a:rPr lang="en-US" sz="4000" baseline="30000" dirty="0"/>
              <a:t>3+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3314700" y="5311914"/>
            <a:ext cx="1257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/>
              <a:t>IO</a:t>
            </a:r>
            <a:r>
              <a:rPr lang="en-US" sz="4000" baseline="-25000" dirty="0" smtClean="0"/>
              <a:t>3</a:t>
            </a:r>
            <a:r>
              <a:rPr lang="en-US" sz="4000" baseline="30000" dirty="0" smtClean="0"/>
              <a:t>-</a:t>
            </a:r>
            <a:endParaRPr 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368836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0" grpId="0"/>
      <p:bldP spid="13321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90600"/>
            <a:ext cx="9144000" cy="30931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/>
              <a:t>Practice makes perfect!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b="1" dirty="0"/>
              <a:t>EXAMPLES</a:t>
            </a:r>
            <a:r>
              <a:rPr lang="en-US" sz="3000" b="1" dirty="0" smtClean="0"/>
              <a:t>:</a:t>
            </a:r>
          </a:p>
          <a:p>
            <a:pPr lvl="2">
              <a:lnSpc>
                <a:spcPct val="150000"/>
              </a:lnSpc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4)  Cobalt (III) sulfide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  <a:p>
            <a:pPr lvl="2">
              <a:lnSpc>
                <a:spcPct val="150000"/>
              </a:lnSpc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5)  Cobalt (II) sulfate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648200" y="2568714"/>
            <a:ext cx="2133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rgbClr val="C00000"/>
                </a:solidFill>
              </a:rPr>
              <a:t>Co</a:t>
            </a:r>
            <a:r>
              <a:rPr lang="en-US" sz="4000" baseline="-25000" dirty="0" smtClean="0">
                <a:solidFill>
                  <a:srgbClr val="C00000"/>
                </a:solidFill>
              </a:rPr>
              <a:t>2</a:t>
            </a:r>
            <a:r>
              <a:rPr lang="en-US" sz="4000" dirty="0" smtClean="0">
                <a:solidFill>
                  <a:srgbClr val="C00000"/>
                </a:solidFill>
              </a:rPr>
              <a:t>S</a:t>
            </a:r>
            <a:r>
              <a:rPr lang="en-US" sz="4000" baseline="-25000" dirty="0" smtClean="0">
                <a:solidFill>
                  <a:srgbClr val="C00000"/>
                </a:solidFill>
              </a:rPr>
              <a:t>3</a:t>
            </a:r>
            <a:endParaRPr lang="en-US" sz="4000" baseline="-25000" dirty="0">
              <a:solidFill>
                <a:srgbClr val="C00000"/>
              </a:solidFill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1905000" y="2492514"/>
            <a:ext cx="114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/>
              <a:t>Co</a:t>
            </a:r>
            <a:r>
              <a:rPr lang="en-US" sz="4000" baseline="30000" dirty="0" smtClean="0"/>
              <a:t>3</a:t>
            </a:r>
            <a:r>
              <a:rPr lang="en-US" sz="4000" baseline="30000" dirty="0"/>
              <a:t>+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3314700" y="2492514"/>
            <a:ext cx="1257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/>
              <a:t>S</a:t>
            </a:r>
            <a:r>
              <a:rPr lang="en-US" sz="4000" baseline="30000" dirty="0" smtClean="0"/>
              <a:t>2-</a:t>
            </a:r>
            <a:endParaRPr lang="en-US" sz="4000" baseline="30000" dirty="0"/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953000" y="3864114"/>
            <a:ext cx="2133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rgbClr val="C00000"/>
                </a:solidFill>
              </a:rPr>
              <a:t>CoSO</a:t>
            </a:r>
            <a:r>
              <a:rPr lang="en-US" sz="4000" baseline="-25000" dirty="0" smtClean="0">
                <a:solidFill>
                  <a:srgbClr val="C00000"/>
                </a:solidFill>
              </a:rPr>
              <a:t>4</a:t>
            </a:r>
            <a:endParaRPr lang="en-US" sz="4000" baseline="-25000" dirty="0">
              <a:solidFill>
                <a:srgbClr val="C00000"/>
              </a:solidFill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1905000" y="3787914"/>
            <a:ext cx="114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/>
              <a:t>Co</a:t>
            </a:r>
            <a:r>
              <a:rPr lang="en-US" sz="4000" baseline="30000" dirty="0" smtClean="0"/>
              <a:t>2+</a:t>
            </a:r>
            <a:endParaRPr lang="en-US" sz="4000" baseline="30000" dirty="0"/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3314700" y="3787914"/>
            <a:ext cx="1333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r>
              <a:rPr lang="en-US" sz="4000" baseline="30000" dirty="0" smtClean="0"/>
              <a:t>2-</a:t>
            </a:r>
            <a:endParaRPr lang="en-US" sz="4000" baseline="300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048000" y="1724800"/>
            <a:ext cx="228600" cy="40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0" y="1447800"/>
            <a:ext cx="6248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85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algn="ctr" eaLnBrk="1" hangingPunct="1"/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Roman numerals = </a:t>
            </a:r>
            <a:r>
              <a:rPr lang="en-US" sz="3000" b="1" u="sng" dirty="0" smtClean="0">
                <a:solidFill>
                  <a:schemeClr val="accent5">
                    <a:lumMod val="50000"/>
                  </a:schemeClr>
                </a:solidFill>
              </a:rPr>
              <a:t>charge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 of </a:t>
            </a:r>
            <a:r>
              <a:rPr lang="en-US" sz="3000" b="1" dirty="0" err="1" smtClean="0">
                <a:solidFill>
                  <a:schemeClr val="accent5">
                    <a:lumMod val="50000"/>
                  </a:schemeClr>
                </a:solidFill>
              </a:rPr>
              <a:t>cation</a:t>
            </a:r>
            <a:endParaRPr lang="en-US" sz="3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90600"/>
            <a:ext cx="91440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/>
              <a:t>Practice makes perfect!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b="1" dirty="0"/>
              <a:t>Write the chemical formulas for the following compounds: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Magnesium chloride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Aluminum oxide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Iron II nitride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Lead IV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carbonate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029200" y="2493963"/>
            <a:ext cx="1295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rgbClr val="C00000"/>
                </a:solidFill>
              </a:rPr>
              <a:t>MgCl</a:t>
            </a:r>
            <a:r>
              <a:rPr lang="en-US" sz="3000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4419600" y="3179763"/>
            <a:ext cx="1143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C00000"/>
                </a:solidFill>
              </a:rPr>
              <a:t>Al</a:t>
            </a:r>
            <a:r>
              <a:rPr lang="en-US" sz="3000" baseline="-25000">
                <a:solidFill>
                  <a:srgbClr val="C00000"/>
                </a:solidFill>
              </a:rPr>
              <a:t>2</a:t>
            </a:r>
            <a:r>
              <a:rPr lang="en-US" sz="3000">
                <a:solidFill>
                  <a:srgbClr val="C00000"/>
                </a:solidFill>
              </a:rPr>
              <a:t>O</a:t>
            </a:r>
            <a:r>
              <a:rPr lang="en-US" sz="3000" baseline="-2500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3886200" y="3865563"/>
            <a:ext cx="1143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C00000"/>
                </a:solidFill>
              </a:rPr>
              <a:t>Fe</a:t>
            </a:r>
            <a:r>
              <a:rPr lang="en-US" sz="3000" baseline="-25000">
                <a:solidFill>
                  <a:srgbClr val="C00000"/>
                </a:solidFill>
              </a:rPr>
              <a:t>3</a:t>
            </a:r>
            <a:r>
              <a:rPr lang="en-US" sz="3000">
                <a:solidFill>
                  <a:srgbClr val="C00000"/>
                </a:solidFill>
              </a:rPr>
              <a:t>N</a:t>
            </a:r>
            <a:r>
              <a:rPr lang="en-US" sz="3000" baseline="-2500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5029200" y="4551363"/>
            <a:ext cx="1752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dirty="0" err="1" smtClean="0">
                <a:solidFill>
                  <a:srgbClr val="C00000"/>
                </a:solidFill>
              </a:rPr>
              <a:t>Pb</a:t>
            </a:r>
            <a:r>
              <a:rPr lang="en-US" sz="3000" dirty="0" smtClean="0">
                <a:solidFill>
                  <a:srgbClr val="C00000"/>
                </a:solidFill>
              </a:rPr>
              <a:t>(CO</a:t>
            </a:r>
            <a:r>
              <a:rPr lang="en-US" sz="3000" baseline="-25000" dirty="0" smtClean="0">
                <a:solidFill>
                  <a:srgbClr val="C00000"/>
                </a:solidFill>
              </a:rPr>
              <a:t>3</a:t>
            </a:r>
            <a:r>
              <a:rPr lang="en-US" sz="3000" dirty="0" smtClean="0">
                <a:solidFill>
                  <a:srgbClr val="C00000"/>
                </a:solidFill>
              </a:rPr>
              <a:t>)</a:t>
            </a:r>
            <a:r>
              <a:rPr lang="en-US" sz="3000" baseline="-25000" dirty="0" smtClean="0">
                <a:solidFill>
                  <a:srgbClr val="C00000"/>
                </a:solidFill>
              </a:rPr>
              <a:t>2</a:t>
            </a:r>
            <a:endParaRPr lang="en-US" sz="3000" baseline="-25000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667000" y="5105401"/>
            <a:ext cx="457200" cy="408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95600" y="5237163"/>
            <a:ext cx="6248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85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413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algn="ctr" eaLnBrk="1" hangingPunct="1"/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Roman numerals = </a:t>
            </a:r>
            <a:r>
              <a:rPr lang="en-US" sz="3000" b="1" u="sng" dirty="0" smtClean="0">
                <a:solidFill>
                  <a:schemeClr val="accent5">
                    <a:lumMod val="50000"/>
                  </a:schemeClr>
                </a:solidFill>
              </a:rPr>
              <a:t>charge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 of </a:t>
            </a:r>
            <a:r>
              <a:rPr lang="en-US" sz="3000" b="1" dirty="0" err="1" smtClean="0">
                <a:solidFill>
                  <a:schemeClr val="accent5">
                    <a:lumMod val="50000"/>
                  </a:schemeClr>
                </a:solidFill>
              </a:rPr>
              <a:t>cation</a:t>
            </a:r>
            <a:endParaRPr lang="en-US" sz="3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6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em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ChemTheme</Template>
  <TotalTime>185</TotalTime>
  <Words>478</Words>
  <Application>Microsoft Office PowerPoint</Application>
  <PresentationFormat>On-screen Show (4:3)</PresentationFormat>
  <Paragraphs>137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ChemTheme</vt:lpstr>
      <vt:lpstr>PowerPoint Presentation</vt:lpstr>
      <vt:lpstr>Naming Compounds</vt:lpstr>
      <vt:lpstr>Chemical Formulas</vt:lpstr>
      <vt:lpstr>Chemical Formulas</vt:lpstr>
      <vt:lpstr>Chemical Formulas</vt:lpstr>
      <vt:lpstr>Chemical Formulas</vt:lpstr>
      <vt:lpstr>Chemical Formulas</vt:lpstr>
      <vt:lpstr>Chemical Formulas</vt:lpstr>
      <vt:lpstr>Chemical Formulas</vt:lpstr>
      <vt:lpstr>Chemical Formulas</vt:lpstr>
      <vt:lpstr>Chemical Formulas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</dc:creator>
  <cp:lastModifiedBy>Call, Brittany</cp:lastModifiedBy>
  <cp:revision>21</cp:revision>
  <dcterms:created xsi:type="dcterms:W3CDTF">2012-08-10T18:11:19Z</dcterms:created>
  <dcterms:modified xsi:type="dcterms:W3CDTF">2012-10-10T22:48:20Z</dcterms:modified>
</cp:coreProperties>
</file>