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handoutMasterIdLst>
    <p:handoutMasterId r:id="rId14"/>
  </p:handoutMasterIdLst>
  <p:sldIdLst>
    <p:sldId id="302" r:id="rId2"/>
    <p:sldId id="279" r:id="rId3"/>
    <p:sldId id="327" r:id="rId4"/>
    <p:sldId id="328" r:id="rId5"/>
    <p:sldId id="329" r:id="rId6"/>
    <p:sldId id="330" r:id="rId7"/>
    <p:sldId id="331" r:id="rId8"/>
    <p:sldId id="332" r:id="rId9"/>
    <p:sldId id="322" r:id="rId10"/>
    <p:sldId id="326" r:id="rId11"/>
    <p:sldId id="32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50" y="-27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E951F5-0DBD-4271-AF8E-EF66D38D05D4}" type="datetimeFigureOut">
              <a:rPr lang="en-US" smtClean="0"/>
              <a:pPr/>
              <a:t>9/5/2013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7F7661-3EBF-48D6-9D82-F26EE7AD8C66}" type="slidenum">
              <a:rPr lang="en-US" smtClean="0"/>
              <a:pPr/>
              <a:t>‹#›</a:t>
            </a:fld>
            <a:endParaRPr lang="en-US"/>
          </a:p>
        </p:txBody>
      </p:sp>
    </p:spTree>
    <p:extLst>
      <p:ext uri="{BB962C8B-B14F-4D97-AF65-F5344CB8AC3E}">
        <p14:creationId xmlns="" xmlns:p14="http://schemas.microsoft.com/office/powerpoint/2010/main" val="2767442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478033-0C6D-4A60-A635-D64B5009089A}" type="datetimeFigureOut">
              <a:rPr lang="en-US" smtClean="0"/>
              <a:pPr/>
              <a:t>9/5/2013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DC1923-231A-45E5-BC2C-FB4B4449522A}" type="slidenum">
              <a:rPr lang="en-US" smtClean="0"/>
              <a:pPr/>
              <a:t>‹#›</a:t>
            </a:fld>
            <a:endParaRPr lang="en-US"/>
          </a:p>
        </p:txBody>
      </p:sp>
    </p:spTree>
    <p:extLst>
      <p:ext uri="{BB962C8B-B14F-4D97-AF65-F5344CB8AC3E}">
        <p14:creationId xmlns="" xmlns:p14="http://schemas.microsoft.com/office/powerpoint/2010/main" val="258728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A0DC1923-231A-45E5-BC2C-FB4B4449522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DC1923-231A-45E5-BC2C-FB4B4449522A}" type="slidenum">
              <a:rPr lang="en-US" smtClean="0"/>
              <a:pPr/>
              <a:t>2</a:t>
            </a:fld>
            <a:endParaRPr lang="en-US"/>
          </a:p>
        </p:txBody>
      </p:sp>
    </p:spTree>
    <p:extLst>
      <p:ext uri="{BB962C8B-B14F-4D97-AF65-F5344CB8AC3E}">
        <p14:creationId xmlns="" xmlns:p14="http://schemas.microsoft.com/office/powerpoint/2010/main" val="317351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Voici le Québec.  J’aime le Québec.  C’est le drapeau québécois.  C’est bleu et blanc avec des fleurs de lys dessus.  Ici, c’est la ville de Montréal.  Montréal est la capitale du Québec.  C’est une ville moderne et intéressante.  Il y a beaucoup de festivals internationaux.  Ensuite, c’est la ville de Québec.  La ville est plus petite que Montréal, mais elle est plus ancienne.  Il y a le château Frontenac au milieu près de la rivière.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0DC1923-231A-45E5-BC2C-FB4B4449522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Voici mon ami Gabriel.  Il est québécois et habite à la ville de Québec.  Il finit ses études d’ingénieur.  Il aime les voitures et il vend beaucoup de voitures.  Il regarde le hockey et le rugby.  Il n’a pas de frère ni de sœurs.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0DC1923-231A-45E5-BC2C-FB4B4449522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Voici mon amie Mme Morin.  Elle est québécoise et habite à Montréal.  Elle n’est pas mariée et elle n’a pas d’enfants.  Cette femme est très amusante et super sympa !  Elle mange beaucoup pour grossir parce qu’elle maigrit facilement.  Dernièrement, elle adore Céline Dion.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DC1923-231A-45E5-BC2C-FB4B4449522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Céline Dion est de Charlemagne, Québec.  Elle a 11 frères et sœurs et elle est la cadette.  Chaque membre de sa famille est musical ; ils jouent aux instruments et ils chantent.  Céline chante depuis l’âge de 5 ans.  Elle chante en anglais et en français.  Elle a à moins 25 albums.  Elle est très populaire.</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A0DC1923-231A-45E5-BC2C-FB4B4449522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the film.</a:t>
            </a:r>
            <a:r>
              <a:rPr lang="en-US" baseline="0" dirty="0" smtClean="0"/>
              <a:t>  Write some sentences to explain what they are doing.</a:t>
            </a:r>
          </a:p>
          <a:p>
            <a:endParaRPr lang="en-US" baseline="0" dirty="0" smtClean="0"/>
          </a:p>
          <a:p>
            <a:r>
              <a:rPr lang="en-US" baseline="0" dirty="0" smtClean="0"/>
              <a:t>Exchange your sentences with someone else.  Make a paragraph with their sentences, but add some ideas!</a:t>
            </a:r>
            <a:endParaRPr lang="en-US" dirty="0"/>
          </a:p>
        </p:txBody>
      </p:sp>
      <p:sp>
        <p:nvSpPr>
          <p:cNvPr id="4" name="Slide Number Placeholder 3"/>
          <p:cNvSpPr>
            <a:spLocks noGrp="1"/>
          </p:cNvSpPr>
          <p:nvPr>
            <p:ph type="sldNum" sz="quarter" idx="10"/>
          </p:nvPr>
        </p:nvSpPr>
        <p:spPr/>
        <p:txBody>
          <a:bodyPr/>
          <a:lstStyle/>
          <a:p>
            <a:fld id="{A0DC1923-231A-45E5-BC2C-FB4B4449522A}" type="slidenum">
              <a:rPr lang="en-US" smtClean="0"/>
              <a:pPr/>
              <a:t>9</a:t>
            </a:fld>
            <a:endParaRPr lang="en-US"/>
          </a:p>
        </p:txBody>
      </p:sp>
    </p:spTree>
    <p:extLst>
      <p:ext uri="{BB962C8B-B14F-4D97-AF65-F5344CB8AC3E}">
        <p14:creationId xmlns="" xmlns:p14="http://schemas.microsoft.com/office/powerpoint/2010/main" val="192849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Write a sentence</a:t>
            </a:r>
          </a:p>
          <a:p>
            <a:pPr marL="228600" indent="-228600">
              <a:buAutoNum type="arabicPeriod"/>
            </a:pPr>
            <a:r>
              <a:rPr lang="en-US" baseline="0" dirty="0" smtClean="0"/>
              <a:t>Pass the paper</a:t>
            </a:r>
          </a:p>
          <a:p>
            <a:pPr marL="228600" indent="-228600">
              <a:buAutoNum type="arabicPeriod"/>
            </a:pPr>
            <a:r>
              <a:rPr lang="en-US" baseline="0" dirty="0" smtClean="0"/>
              <a:t>Draw the sentence</a:t>
            </a:r>
          </a:p>
          <a:p>
            <a:pPr marL="228600" indent="-228600">
              <a:buAutoNum type="arabicPeriod"/>
            </a:pPr>
            <a:r>
              <a:rPr lang="en-US" baseline="0" dirty="0" smtClean="0"/>
              <a:t>Fold the paper in order to cover the sentence</a:t>
            </a:r>
          </a:p>
          <a:p>
            <a:pPr marL="228600" indent="-228600">
              <a:buAutoNum type="arabicPeriod"/>
            </a:pPr>
            <a:r>
              <a:rPr lang="en-US" baseline="0" dirty="0" smtClean="0"/>
              <a:t>Pass the paper</a:t>
            </a:r>
          </a:p>
          <a:p>
            <a:pPr marL="228600" indent="-228600">
              <a:buAutoNum type="arabicPeriod"/>
            </a:pPr>
            <a:r>
              <a:rPr lang="en-US" baseline="0" dirty="0" smtClean="0"/>
              <a:t>Write a sentence to represent the drawing</a:t>
            </a:r>
          </a:p>
          <a:p>
            <a:pPr marL="228600" indent="-228600">
              <a:buAutoNum type="arabicPeriod"/>
            </a:pPr>
            <a:r>
              <a:rPr lang="en-US" baseline="0" dirty="0" smtClean="0"/>
              <a:t>Fold the paper to cover the drawing</a:t>
            </a:r>
          </a:p>
          <a:p>
            <a:pPr marL="228600" indent="-228600">
              <a:buAutoNum type="arabicPeriod"/>
            </a:pPr>
            <a:r>
              <a:rPr lang="en-US" baseline="0" dirty="0" smtClean="0"/>
              <a:t>Pass the paper</a:t>
            </a:r>
          </a:p>
          <a:p>
            <a:pPr marL="228600" indent="-228600">
              <a:buAutoNum type="arabicPeriod"/>
            </a:pPr>
            <a:r>
              <a:rPr lang="en-US" baseline="0" dirty="0" smtClean="0"/>
              <a:t>Draw the sentence</a:t>
            </a:r>
          </a:p>
          <a:p>
            <a:pPr marL="228600" indent="-228600">
              <a:buAutoNum type="arabicPeriod"/>
            </a:pPr>
            <a:r>
              <a:rPr lang="en-US" baseline="0" dirty="0" smtClean="0"/>
              <a:t>Fold the paper to cover the phrase</a:t>
            </a:r>
          </a:p>
          <a:p>
            <a:pPr marL="228600" indent="-228600">
              <a:buAutoNum type="arabicPeriod"/>
            </a:pPr>
            <a:r>
              <a:rPr lang="en-US" baseline="0" dirty="0" smtClean="0"/>
              <a:t>Etc.</a:t>
            </a:r>
          </a:p>
        </p:txBody>
      </p:sp>
      <p:sp>
        <p:nvSpPr>
          <p:cNvPr id="4" name="Slide Number Placeholder 3"/>
          <p:cNvSpPr>
            <a:spLocks noGrp="1"/>
          </p:cNvSpPr>
          <p:nvPr>
            <p:ph type="sldNum" sz="quarter" idx="10"/>
          </p:nvPr>
        </p:nvSpPr>
        <p:spPr/>
        <p:txBody>
          <a:bodyPr/>
          <a:lstStyle/>
          <a:p>
            <a:fld id="{A0DC1923-231A-45E5-BC2C-FB4B4449522A}"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DC1923-231A-45E5-BC2C-FB4B4449522A}" type="slidenum">
              <a:rPr lang="en-US" smtClean="0"/>
              <a:pPr/>
              <a:t>11</a:t>
            </a:fld>
            <a:endParaRPr lang="en-US"/>
          </a:p>
        </p:txBody>
      </p:sp>
    </p:spTree>
    <p:extLst>
      <p:ext uri="{BB962C8B-B14F-4D97-AF65-F5344CB8AC3E}">
        <p14:creationId xmlns="" xmlns:p14="http://schemas.microsoft.com/office/powerpoint/2010/main" val="259055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9D6C10F-E884-4E4C-8EFA-7AF61A16A504}" type="datetimeFigureOut">
              <a:rPr lang="en-US" smtClean="0"/>
              <a:pPr/>
              <a:t>9/5/2013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21697AB-F791-4CF0-8100-C18C0813E74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D6C10F-E884-4E4C-8EFA-7AF61A16A504}"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697AB-F791-4CF0-8100-C18C0813E7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21697AB-F791-4CF0-8100-C18C0813E74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D6C10F-E884-4E4C-8EFA-7AF61A16A504}"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D6C10F-E884-4E4C-8EFA-7AF61A16A504}"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21697AB-F791-4CF0-8100-C18C0813E74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6C10F-E884-4E4C-8EFA-7AF61A16A504}" type="datetimeFigureOut">
              <a:rPr lang="en-US" smtClean="0"/>
              <a:pPr/>
              <a:t>9/5/2013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21697AB-F791-4CF0-8100-C18C0813E74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9D6C10F-E884-4E4C-8EFA-7AF61A16A504}"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697AB-F791-4CF0-8100-C18C0813E74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D6C10F-E884-4E4C-8EFA-7AF61A16A504}" type="datetimeFigureOut">
              <a:rPr lang="en-US" smtClean="0"/>
              <a:pPr/>
              <a:t>9/5/2013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21697AB-F791-4CF0-8100-C18C0813E74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D6C10F-E884-4E4C-8EFA-7AF61A16A504}" type="datetimeFigureOut">
              <a:rPr lang="en-US" smtClean="0"/>
              <a:pPr/>
              <a:t>9/5/2013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21697AB-F791-4CF0-8100-C18C0813E7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9D6C10F-E884-4E4C-8EFA-7AF61A16A504}" type="datetimeFigureOut">
              <a:rPr lang="en-US" smtClean="0"/>
              <a:pPr/>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21697AB-F791-4CF0-8100-C18C0813E7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21697AB-F791-4CF0-8100-C18C0813E74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9D6C10F-E884-4E4C-8EFA-7AF61A16A504}" type="datetimeFigureOut">
              <a:rPr lang="en-US" smtClean="0"/>
              <a:pPr/>
              <a:t>9/5/2013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21697AB-F791-4CF0-8100-C18C0813E74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9D6C10F-E884-4E4C-8EFA-7AF61A16A504}" type="datetimeFigureOut">
              <a:rPr lang="en-US" smtClean="0"/>
              <a:pPr/>
              <a:t>9/5/2013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9D6C10F-E884-4E4C-8EFA-7AF61A16A504}" type="datetimeFigureOut">
              <a:rPr lang="en-US" smtClean="0"/>
              <a:pPr/>
              <a:t>9/5/2013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21697AB-F791-4CF0-8100-C18C0813E74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gif"/><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M6M3VrPyFyY&amp;list=PLY6LgthOlWdANuxcVLPY4UXv4onX2ht0s&amp;index=1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295400"/>
            <a:ext cx="9144000" cy="5715000"/>
          </a:xfrm>
        </p:spPr>
        <p:txBody>
          <a:bodyPr>
            <a:normAutofit/>
          </a:bodyPr>
          <a:lstStyle/>
          <a:p>
            <a:pPr marL="457200" lvl="0" indent="-457200">
              <a:buNone/>
            </a:pPr>
            <a:endParaRPr lang="fr-FR" sz="2400" dirty="0" smtClean="0"/>
          </a:p>
          <a:p>
            <a:pPr marL="457200" lvl="0" indent="-457200">
              <a:buNone/>
            </a:pPr>
            <a:endParaRPr lang="fr-FR" sz="2400" dirty="0" smtClean="0"/>
          </a:p>
          <a:p>
            <a:pPr marL="457200" lvl="0" indent="-457200">
              <a:buNone/>
            </a:pPr>
            <a:endParaRPr lang="fr-FR" sz="2400" dirty="0" smtClean="0"/>
          </a:p>
          <a:p>
            <a:pPr marL="457200" lvl="0" indent="-457200" algn="ctr">
              <a:buNone/>
            </a:pPr>
            <a:r>
              <a:rPr lang="fr-FR" sz="2400" dirty="0" smtClean="0"/>
              <a:t>Vous avez cinq minutes pour préparer l’examen</a:t>
            </a:r>
          </a:p>
        </p:txBody>
      </p:sp>
      <p:sp>
        <p:nvSpPr>
          <p:cNvPr id="4" name="Title 1"/>
          <p:cNvSpPr>
            <a:spLocks noGrp="1"/>
          </p:cNvSpPr>
          <p:nvPr>
            <p:ph type="title"/>
          </p:nvPr>
        </p:nvSpPr>
        <p:spPr>
          <a:xfrm>
            <a:off x="301752" y="228600"/>
            <a:ext cx="8534400" cy="758952"/>
          </a:xfrm>
        </p:spPr>
        <p:txBody>
          <a:bodyPr/>
          <a:lstStyle/>
          <a:p>
            <a:r>
              <a:rPr lang="fr-FR" dirty="0" smtClean="0"/>
              <a:t>QUIZ </a:t>
            </a:r>
            <a:r>
              <a:rPr lang="fr-FR" dirty="0" err="1" smtClean="0"/>
              <a:t>Prep</a:t>
            </a:r>
            <a:r>
              <a:rPr lang="fr-FR" dirty="0" smtClean="0"/>
              <a:t>!</a:t>
            </a:r>
            <a:endParaRPr lang="fr-FR" dirty="0"/>
          </a:p>
        </p:txBody>
      </p:sp>
    </p:spTree>
    <p:extLst>
      <p:ext uri="{BB962C8B-B14F-4D97-AF65-F5344CB8AC3E}">
        <p14:creationId xmlns="" xmlns:p14="http://schemas.microsoft.com/office/powerpoint/2010/main" val="342490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solidFill>
                  <a:schemeClr val="tx1"/>
                </a:solidFill>
              </a:rPr>
              <a:t>Décrire, dessiner, deviner / Passez le papier</a:t>
            </a:r>
            <a:endParaRPr lang="fr-FR" dirty="0">
              <a:solidFill>
                <a:schemeClr val="tx1"/>
              </a:solidFill>
            </a:endParaRPr>
          </a:p>
        </p:txBody>
      </p:sp>
      <p:sp>
        <p:nvSpPr>
          <p:cNvPr id="3" name="Content Placeholder 2"/>
          <p:cNvSpPr>
            <a:spLocks noGrp="1"/>
          </p:cNvSpPr>
          <p:nvPr>
            <p:ph sz="quarter" idx="1"/>
          </p:nvPr>
        </p:nvSpPr>
        <p:spPr>
          <a:xfrm>
            <a:off x="0" y="1295400"/>
            <a:ext cx="9144000" cy="5562600"/>
          </a:xfrm>
        </p:spPr>
        <p:txBody>
          <a:bodyPr>
            <a:normAutofit/>
          </a:bodyPr>
          <a:lstStyle/>
          <a:p>
            <a:pPr marL="514350" indent="-514350">
              <a:buFont typeface="+mj-lt"/>
              <a:buAutoNum type="arabicPeriod"/>
            </a:pPr>
            <a:r>
              <a:rPr lang="fr-FR" dirty="0" smtClean="0"/>
              <a:t>Ecrivez une phrase (utilisez un verbe –</a:t>
            </a:r>
            <a:r>
              <a:rPr lang="fr-FR" dirty="0" err="1" smtClean="0"/>
              <a:t>re</a:t>
            </a:r>
            <a:r>
              <a:rPr lang="fr-FR" dirty="0" smtClean="0"/>
              <a:t>/-</a:t>
            </a:r>
            <a:r>
              <a:rPr lang="fr-FR" dirty="0" err="1" smtClean="0"/>
              <a:t>ir</a:t>
            </a:r>
            <a:r>
              <a:rPr lang="fr-FR" dirty="0" smtClean="0"/>
              <a:t>)</a:t>
            </a:r>
          </a:p>
          <a:p>
            <a:pPr marL="514350" indent="-514350">
              <a:buFont typeface="+mj-lt"/>
              <a:buAutoNum type="arabicPeriod"/>
            </a:pPr>
            <a:r>
              <a:rPr lang="fr-FR" dirty="0" smtClean="0"/>
              <a:t>Passez le papier</a:t>
            </a:r>
          </a:p>
          <a:p>
            <a:pPr marL="514350" indent="-514350">
              <a:buFont typeface="+mj-lt"/>
              <a:buAutoNum type="arabicPeriod"/>
            </a:pPr>
            <a:r>
              <a:rPr lang="fr-FR" dirty="0" smtClean="0"/>
              <a:t>Dessinez la phrase</a:t>
            </a:r>
          </a:p>
          <a:p>
            <a:pPr marL="514350" indent="-514350">
              <a:buFont typeface="+mj-lt"/>
              <a:buAutoNum type="arabicPeriod"/>
            </a:pPr>
            <a:r>
              <a:rPr lang="fr-FR" dirty="0" smtClean="0"/>
              <a:t>Pliez le papier pour couvrir la phrase</a:t>
            </a:r>
          </a:p>
          <a:p>
            <a:pPr marL="514350" indent="-514350">
              <a:buFont typeface="+mj-lt"/>
              <a:buAutoNum type="arabicPeriod"/>
            </a:pPr>
            <a:r>
              <a:rPr lang="fr-FR" dirty="0" smtClean="0"/>
              <a:t>Passez le papier</a:t>
            </a:r>
          </a:p>
          <a:p>
            <a:pPr marL="514350" indent="-514350">
              <a:buFont typeface="+mj-lt"/>
              <a:buAutoNum type="arabicPeriod"/>
            </a:pPr>
            <a:r>
              <a:rPr lang="fr-FR" dirty="0" smtClean="0"/>
              <a:t>Ecrivez une phrase pour représenter le dessin</a:t>
            </a:r>
          </a:p>
          <a:p>
            <a:pPr marL="514350" indent="-514350">
              <a:buFont typeface="+mj-lt"/>
              <a:buAutoNum type="arabicPeriod"/>
            </a:pPr>
            <a:r>
              <a:rPr lang="fr-FR" dirty="0" smtClean="0"/>
              <a:t>Pliez le papier pour couvrir le dessin</a:t>
            </a:r>
          </a:p>
          <a:p>
            <a:pPr marL="514350" indent="-514350">
              <a:buFont typeface="+mj-lt"/>
              <a:buAutoNum type="arabicPeriod"/>
            </a:pPr>
            <a:r>
              <a:rPr lang="fr-FR" dirty="0" smtClean="0"/>
              <a:t>Passez le papier</a:t>
            </a:r>
          </a:p>
          <a:p>
            <a:pPr marL="514350" indent="-514350">
              <a:buFont typeface="+mj-lt"/>
              <a:buAutoNum type="arabicPeriod"/>
            </a:pPr>
            <a:r>
              <a:rPr lang="fr-FR" dirty="0" smtClean="0"/>
              <a:t>Dessinez la phrase</a:t>
            </a:r>
          </a:p>
          <a:p>
            <a:pPr marL="514350" indent="-514350">
              <a:buFont typeface="+mj-lt"/>
              <a:buAutoNum type="arabicPeriod"/>
            </a:pPr>
            <a:r>
              <a:rPr lang="fr-FR" dirty="0" smtClean="0"/>
              <a:t>Pliez le papier pour couvrir la phrase</a:t>
            </a:r>
          </a:p>
          <a:p>
            <a:pPr marL="514350" indent="-514350">
              <a:buFont typeface="+mj-lt"/>
              <a:buAutoNum type="arabicPeriod"/>
            </a:pPr>
            <a:r>
              <a:rPr lang="fr-FR" dirty="0" err="1" smtClean="0"/>
              <a:t>Etc</a:t>
            </a:r>
            <a:r>
              <a:rPr lang="fr-FR" dirty="0" smtClean="0"/>
              <a:t>…</a:t>
            </a:r>
            <a:endParaRPr lang="fr-FR" dirty="0"/>
          </a:p>
        </p:txBody>
      </p:sp>
    </p:spTree>
    <p:extLst>
      <p:ext uri="{BB962C8B-B14F-4D97-AF65-F5344CB8AC3E}">
        <p14:creationId xmlns="" xmlns:p14="http://schemas.microsoft.com/office/powerpoint/2010/main" val="196168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Sentence extending.</a:t>
            </a:r>
            <a:endParaRPr lang="en-US" dirty="0"/>
          </a:p>
        </p:txBody>
      </p:sp>
    </p:spTree>
    <p:extLst>
      <p:ext uri="{BB962C8B-B14F-4D97-AF65-F5344CB8AC3E}">
        <p14:creationId xmlns="" xmlns:p14="http://schemas.microsoft.com/office/powerpoint/2010/main" val="3187694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SWBAT: discuss things they DO </a:t>
            </a:r>
            <a:endParaRPr lang="en-US" dirty="0"/>
          </a:p>
        </p:txBody>
      </p:sp>
      <p:sp>
        <p:nvSpPr>
          <p:cNvPr id="2" name="Title 1"/>
          <p:cNvSpPr>
            <a:spLocks noGrp="1"/>
          </p:cNvSpPr>
          <p:nvPr>
            <p:ph type="ctrTitle"/>
          </p:nvPr>
        </p:nvSpPr>
        <p:spPr/>
        <p:txBody>
          <a:bodyPr/>
          <a:lstStyle/>
          <a:p>
            <a:r>
              <a:rPr lang="en-US" dirty="0" smtClean="0"/>
              <a:t>French 2</a:t>
            </a:r>
            <a:endParaRPr lang="en-US" dirty="0"/>
          </a:p>
        </p:txBody>
      </p:sp>
    </p:spTree>
    <p:extLst>
      <p:ext uri="{BB962C8B-B14F-4D97-AF65-F5344CB8AC3E}">
        <p14:creationId xmlns="" xmlns:p14="http://schemas.microsoft.com/office/powerpoint/2010/main" val="3965678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sz="quarter" idx="1"/>
          </p:nvPr>
        </p:nvSpPr>
        <p:spPr/>
        <p:txBody>
          <a:bodyPr/>
          <a:lstStyle/>
          <a:p>
            <a:endParaRPr lang="en-US" dirty="0"/>
          </a:p>
        </p:txBody>
      </p:sp>
      <p:pic>
        <p:nvPicPr>
          <p:cNvPr id="1033" name="Picture 9" descr="Quebec"/>
          <p:cNvPicPr>
            <a:picLocks noChangeAspect="1" noChangeArrowheads="1"/>
          </p:cNvPicPr>
          <p:nvPr/>
        </p:nvPicPr>
        <p:blipFill>
          <a:blip r:embed="rId3" cstate="print"/>
          <a:srcRect/>
          <a:stretch>
            <a:fillRect/>
          </a:stretch>
        </p:blipFill>
        <p:spPr bwMode="auto">
          <a:xfrm>
            <a:off x="0" y="996462"/>
            <a:ext cx="9144000" cy="5861538"/>
          </a:xfrm>
          <a:prstGeom prst="rect">
            <a:avLst/>
          </a:prstGeom>
          <a:noFill/>
        </p:spPr>
      </p:pic>
      <p:pic>
        <p:nvPicPr>
          <p:cNvPr id="1035" name="Picture 11" descr="http://canadaindiaeducation.com/wp-content/uploads/2013/02/Quebec_flag.png"/>
          <p:cNvPicPr>
            <a:picLocks noChangeAspect="1" noChangeArrowheads="1"/>
          </p:cNvPicPr>
          <p:nvPr/>
        </p:nvPicPr>
        <p:blipFill>
          <a:blip r:embed="rId4" cstate="print"/>
          <a:srcRect/>
          <a:stretch>
            <a:fillRect/>
          </a:stretch>
        </p:blipFill>
        <p:spPr bwMode="auto">
          <a:xfrm>
            <a:off x="5334000" y="0"/>
            <a:ext cx="3810000" cy="2539366"/>
          </a:xfrm>
          <a:prstGeom prst="rect">
            <a:avLst/>
          </a:prstGeom>
          <a:noFill/>
        </p:spPr>
      </p:pic>
      <p:pic>
        <p:nvPicPr>
          <p:cNvPr id="1037" name="Picture 13" descr="http://images.nationalgeographic.com/wpf/media-live/photos/000/280/cache/old-city-quebec_28014_600x450.jpg"/>
          <p:cNvPicPr>
            <a:picLocks noChangeAspect="1" noChangeArrowheads="1"/>
          </p:cNvPicPr>
          <p:nvPr/>
        </p:nvPicPr>
        <p:blipFill>
          <a:blip r:embed="rId5" cstate="print"/>
          <a:srcRect/>
          <a:stretch>
            <a:fillRect/>
          </a:stretch>
        </p:blipFill>
        <p:spPr bwMode="auto">
          <a:xfrm>
            <a:off x="0" y="0"/>
            <a:ext cx="5486400" cy="4114800"/>
          </a:xfrm>
          <a:prstGeom prst="rect">
            <a:avLst/>
          </a:prstGeom>
          <a:noFill/>
        </p:spPr>
      </p:pic>
      <p:pic>
        <p:nvPicPr>
          <p:cNvPr id="1039" name="Picture 15" descr="http://eslgfx.net/media/de/news/2008/masters/montreal_panorama.jpg"/>
          <p:cNvPicPr>
            <a:picLocks noChangeAspect="1" noChangeArrowheads="1"/>
          </p:cNvPicPr>
          <p:nvPr/>
        </p:nvPicPr>
        <p:blipFill>
          <a:blip r:embed="rId6" cstate="print"/>
          <a:srcRect/>
          <a:stretch>
            <a:fillRect/>
          </a:stretch>
        </p:blipFill>
        <p:spPr bwMode="auto">
          <a:xfrm>
            <a:off x="1" y="4095634"/>
            <a:ext cx="9144000" cy="2762366"/>
          </a:xfrm>
          <a:prstGeom prst="rect">
            <a:avLst/>
          </a:prstGeom>
          <a:noFill/>
        </p:spPr>
      </p:pic>
      <p:pic>
        <p:nvPicPr>
          <p:cNvPr id="13" name="Picture 2" descr="http://cdni.condenast.co.uk/646x430/o_r/quebec_cnt_6nov09_istock_b.jpg"/>
          <p:cNvPicPr>
            <a:picLocks noChangeAspect="1" noChangeArrowheads="1"/>
          </p:cNvPicPr>
          <p:nvPr/>
        </p:nvPicPr>
        <p:blipFill>
          <a:blip r:embed="rId7" cstate="print"/>
          <a:srcRect/>
          <a:stretch>
            <a:fillRect/>
          </a:stretch>
        </p:blipFill>
        <p:spPr bwMode="auto">
          <a:xfrm>
            <a:off x="6096000" y="2514600"/>
            <a:ext cx="2404022"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sz="quarter" idx="1"/>
          </p:nvPr>
        </p:nvSpPr>
        <p:spPr/>
        <p:txBody>
          <a:bodyPr/>
          <a:lstStyle/>
          <a:p>
            <a:endParaRPr lang="en-US" dirty="0"/>
          </a:p>
        </p:txBody>
      </p:sp>
      <p:pic>
        <p:nvPicPr>
          <p:cNvPr id="1029" name="Picture 5" descr="https://encrypted-tbn3.gstatic.com/images?q=tbn:ANd9GcTEzisu86kJGb0dPiPmRdfONTyQD2InZk9CvmwhcJSfyvxo9-Xr"/>
          <p:cNvPicPr>
            <a:picLocks noChangeAspect="1" noChangeArrowheads="1"/>
          </p:cNvPicPr>
          <p:nvPr/>
        </p:nvPicPr>
        <p:blipFill>
          <a:blip r:embed="rId3" cstate="print"/>
          <a:srcRect l="11457" t="2500" r="16529" b="5000"/>
          <a:stretch>
            <a:fillRect/>
          </a:stretch>
        </p:blipFill>
        <p:spPr bwMode="auto">
          <a:xfrm>
            <a:off x="2286000" y="1600200"/>
            <a:ext cx="4530811" cy="3810000"/>
          </a:xfrm>
          <a:prstGeom prst="rect">
            <a:avLst/>
          </a:prstGeom>
          <a:noFill/>
        </p:spPr>
      </p:pic>
      <p:pic>
        <p:nvPicPr>
          <p:cNvPr id="33796" name="Picture 4" descr="http://traveler.nationalgeographic.com/2006/10/48-hours-guide/48hrs-quebec-city-overview.jpg"/>
          <p:cNvPicPr>
            <a:picLocks noChangeAspect="1" noChangeArrowheads="1"/>
          </p:cNvPicPr>
          <p:nvPr/>
        </p:nvPicPr>
        <p:blipFill>
          <a:blip r:embed="rId4" cstate="print"/>
          <a:srcRect/>
          <a:stretch>
            <a:fillRect/>
          </a:stretch>
        </p:blipFill>
        <p:spPr bwMode="auto">
          <a:xfrm>
            <a:off x="5497830" y="0"/>
            <a:ext cx="3646170" cy="2514600"/>
          </a:xfrm>
          <a:prstGeom prst="rect">
            <a:avLst/>
          </a:prstGeom>
          <a:noFill/>
        </p:spPr>
      </p:pic>
      <p:pic>
        <p:nvPicPr>
          <p:cNvPr id="33797" name="Picture 5" descr="C:\Users\CALL\AppData\Local\Microsoft\Windows\Temporary Internet Files\Content.IE5\UFAJA1Z0\MP900438724[1].jpg"/>
          <p:cNvPicPr>
            <a:picLocks noChangeAspect="1" noChangeArrowheads="1"/>
          </p:cNvPicPr>
          <p:nvPr/>
        </p:nvPicPr>
        <p:blipFill>
          <a:blip r:embed="rId5" cstate="print"/>
          <a:srcRect/>
          <a:stretch>
            <a:fillRect/>
          </a:stretch>
        </p:blipFill>
        <p:spPr bwMode="auto">
          <a:xfrm>
            <a:off x="6200546" y="4648200"/>
            <a:ext cx="2943454" cy="2209800"/>
          </a:xfrm>
          <a:prstGeom prst="rect">
            <a:avLst/>
          </a:prstGeom>
          <a:noFill/>
        </p:spPr>
      </p:pic>
      <p:pic>
        <p:nvPicPr>
          <p:cNvPr id="33799" name="Picture 7" descr="C:\Users\CALL\AppData\Local\Microsoft\Windows\Temporary Internet Files\Content.IE5\6LW0EII5\MP900442364[1].jpg"/>
          <p:cNvPicPr>
            <a:picLocks noChangeAspect="1" noChangeArrowheads="1"/>
          </p:cNvPicPr>
          <p:nvPr/>
        </p:nvPicPr>
        <p:blipFill>
          <a:blip r:embed="rId6" cstate="print"/>
          <a:srcRect/>
          <a:stretch>
            <a:fillRect/>
          </a:stretch>
        </p:blipFill>
        <p:spPr bwMode="auto">
          <a:xfrm>
            <a:off x="0" y="0"/>
            <a:ext cx="2489200" cy="3733800"/>
          </a:xfrm>
          <a:prstGeom prst="rect">
            <a:avLst/>
          </a:prstGeom>
          <a:noFill/>
        </p:spPr>
      </p:pic>
      <p:pic>
        <p:nvPicPr>
          <p:cNvPr id="33801" name="Picture 9" descr="http://www.hockey.qc.ca/headline/images/3427"/>
          <p:cNvPicPr>
            <a:picLocks noChangeAspect="1" noChangeArrowheads="1"/>
          </p:cNvPicPr>
          <p:nvPr/>
        </p:nvPicPr>
        <p:blipFill>
          <a:blip r:embed="rId7" cstate="print"/>
          <a:srcRect/>
          <a:stretch>
            <a:fillRect/>
          </a:stretch>
        </p:blipFill>
        <p:spPr bwMode="auto">
          <a:xfrm>
            <a:off x="0" y="4910200"/>
            <a:ext cx="3733800" cy="19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5842" name="Picture 2" descr="http://i.livescience.com/images/i/000/008/565/i02/old-woman-happy-1007d-02.jpg?1296092015"/>
          <p:cNvPicPr>
            <a:picLocks noChangeAspect="1" noChangeArrowheads="1"/>
          </p:cNvPicPr>
          <p:nvPr/>
        </p:nvPicPr>
        <p:blipFill>
          <a:blip r:embed="rId3" cstate="print"/>
          <a:srcRect/>
          <a:stretch>
            <a:fillRect/>
          </a:stretch>
        </p:blipFill>
        <p:spPr bwMode="auto">
          <a:xfrm>
            <a:off x="1905000" y="0"/>
            <a:ext cx="4688430" cy="3171825"/>
          </a:xfrm>
          <a:prstGeom prst="rect">
            <a:avLst/>
          </a:prstGeom>
          <a:noFill/>
        </p:spPr>
      </p:pic>
      <p:pic>
        <p:nvPicPr>
          <p:cNvPr id="35844" name="Picture 4" descr="http://upload.wikimedia.org/wikipedia/commons/6/6c/Mount_Royal_Montreal_Lookout.jpg"/>
          <p:cNvPicPr>
            <a:picLocks noChangeAspect="1" noChangeArrowheads="1"/>
          </p:cNvPicPr>
          <p:nvPr/>
        </p:nvPicPr>
        <p:blipFill>
          <a:blip r:embed="rId4" cstate="print"/>
          <a:srcRect/>
          <a:stretch>
            <a:fillRect/>
          </a:stretch>
        </p:blipFill>
        <p:spPr bwMode="auto">
          <a:xfrm>
            <a:off x="0" y="3644843"/>
            <a:ext cx="9144000" cy="3213157"/>
          </a:xfrm>
          <a:prstGeom prst="rect">
            <a:avLst/>
          </a:prstGeom>
          <a:noFill/>
        </p:spPr>
      </p:pic>
      <p:pic>
        <p:nvPicPr>
          <p:cNvPr id="35845" name="Picture 5" descr="C:\Users\CALL\AppData\Local\Microsoft\Windows\Temporary Internet Files\Content.IE5\UFAJA1Z0\MP900422843[1].jpg"/>
          <p:cNvPicPr>
            <a:picLocks noChangeAspect="1" noChangeArrowheads="1"/>
          </p:cNvPicPr>
          <p:nvPr/>
        </p:nvPicPr>
        <p:blipFill>
          <a:blip r:embed="rId5" cstate="print"/>
          <a:srcRect/>
          <a:stretch>
            <a:fillRect/>
          </a:stretch>
        </p:blipFill>
        <p:spPr bwMode="auto">
          <a:xfrm>
            <a:off x="0" y="0"/>
            <a:ext cx="2867918" cy="3581400"/>
          </a:xfrm>
          <a:prstGeom prst="rect">
            <a:avLst/>
          </a:prstGeom>
          <a:noFill/>
        </p:spPr>
      </p:pic>
      <p:pic>
        <p:nvPicPr>
          <p:cNvPr id="35846" name="Picture 6" descr="C:\Users\CALL\AppData\Local\Microsoft\Windows\Temporary Internet Files\Content.IE5\AG3LK6T7\MP900442486[1].jpg"/>
          <p:cNvPicPr>
            <a:picLocks noChangeAspect="1" noChangeArrowheads="1"/>
          </p:cNvPicPr>
          <p:nvPr/>
        </p:nvPicPr>
        <p:blipFill>
          <a:blip r:embed="rId6" cstate="print"/>
          <a:srcRect/>
          <a:stretch>
            <a:fillRect/>
          </a:stretch>
        </p:blipFill>
        <p:spPr bwMode="auto">
          <a:xfrm>
            <a:off x="6324601" y="0"/>
            <a:ext cx="2819400" cy="1783570"/>
          </a:xfrm>
          <a:prstGeom prst="rect">
            <a:avLst/>
          </a:prstGeom>
          <a:noFill/>
        </p:spPr>
      </p:pic>
      <p:sp>
        <p:nvSpPr>
          <p:cNvPr id="8" name="&quot;No&quot; Symbol 7"/>
          <p:cNvSpPr/>
          <p:nvPr/>
        </p:nvSpPr>
        <p:spPr>
          <a:xfrm>
            <a:off x="6858000" y="0"/>
            <a:ext cx="1524000" cy="16002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848" name="Picture 8" descr="http://www.latimes.com/includes/projects/hollywood/portraits/celine_dion.jpg"/>
          <p:cNvPicPr>
            <a:picLocks noChangeAspect="1" noChangeArrowheads="1"/>
          </p:cNvPicPr>
          <p:nvPr/>
        </p:nvPicPr>
        <p:blipFill>
          <a:blip r:embed="rId7" cstate="print"/>
          <a:srcRect/>
          <a:stretch>
            <a:fillRect/>
          </a:stretch>
        </p:blipFill>
        <p:spPr bwMode="auto">
          <a:xfrm>
            <a:off x="6477000" y="1447800"/>
            <a:ext cx="2667000" cy="3333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6866" name="Picture 2" descr="http://upload.wikimedia.org/wikipedia/commons/thumb/c/c6/Star_Celine.jpg/220px-Star_Celine.jpg"/>
          <p:cNvPicPr>
            <a:picLocks noChangeAspect="1" noChangeArrowheads="1"/>
          </p:cNvPicPr>
          <p:nvPr/>
        </p:nvPicPr>
        <p:blipFill>
          <a:blip r:embed="rId3" cstate="print"/>
          <a:srcRect/>
          <a:stretch>
            <a:fillRect/>
          </a:stretch>
        </p:blipFill>
        <p:spPr bwMode="auto">
          <a:xfrm>
            <a:off x="4343400" y="4343400"/>
            <a:ext cx="3352798" cy="2514600"/>
          </a:xfrm>
          <a:prstGeom prst="rect">
            <a:avLst/>
          </a:prstGeom>
          <a:noFill/>
        </p:spPr>
      </p:pic>
      <p:pic>
        <p:nvPicPr>
          <p:cNvPr id="36868" name="Picture 4" descr="Description de cette image, également commentée ci-après"/>
          <p:cNvPicPr>
            <a:picLocks noChangeAspect="1" noChangeArrowheads="1"/>
          </p:cNvPicPr>
          <p:nvPr/>
        </p:nvPicPr>
        <p:blipFill>
          <a:blip r:embed="rId4" cstate="print"/>
          <a:srcRect/>
          <a:stretch>
            <a:fillRect/>
          </a:stretch>
        </p:blipFill>
        <p:spPr bwMode="auto">
          <a:xfrm>
            <a:off x="2438400" y="609600"/>
            <a:ext cx="3276600" cy="4646816"/>
          </a:xfrm>
          <a:prstGeom prst="rect">
            <a:avLst/>
          </a:prstGeom>
          <a:noFill/>
        </p:spPr>
      </p:pic>
      <p:pic>
        <p:nvPicPr>
          <p:cNvPr id="36870" name="Picture 6" descr="http://ca.epodunk.com/images/locatorMaps/qc/QC_2000433.gif"/>
          <p:cNvPicPr>
            <a:picLocks noChangeAspect="1" noChangeArrowheads="1"/>
          </p:cNvPicPr>
          <p:nvPr/>
        </p:nvPicPr>
        <p:blipFill>
          <a:blip r:embed="rId5" cstate="print"/>
          <a:srcRect/>
          <a:stretch>
            <a:fillRect/>
          </a:stretch>
        </p:blipFill>
        <p:spPr bwMode="auto">
          <a:xfrm>
            <a:off x="-1447800" y="0"/>
            <a:ext cx="3810000" cy="3238501"/>
          </a:xfrm>
          <a:prstGeom prst="rect">
            <a:avLst/>
          </a:prstGeom>
          <a:noFill/>
        </p:spPr>
      </p:pic>
      <p:pic>
        <p:nvPicPr>
          <p:cNvPr id="36871" name="Picture 7" descr="C:\Users\CALL\AppData\Local\Microsoft\Windows\Temporary Internet Files\Content.IE5\6LW0EII5\MP900446489[1].jpg"/>
          <p:cNvPicPr>
            <a:picLocks noChangeAspect="1" noChangeArrowheads="1"/>
          </p:cNvPicPr>
          <p:nvPr/>
        </p:nvPicPr>
        <p:blipFill>
          <a:blip r:embed="rId6" cstate="print"/>
          <a:srcRect/>
          <a:stretch>
            <a:fillRect/>
          </a:stretch>
        </p:blipFill>
        <p:spPr bwMode="auto">
          <a:xfrm>
            <a:off x="0" y="4064000"/>
            <a:ext cx="4191000" cy="2794000"/>
          </a:xfrm>
          <a:prstGeom prst="rect">
            <a:avLst/>
          </a:prstGeom>
          <a:noFill/>
        </p:spPr>
      </p:pic>
      <p:sp>
        <p:nvSpPr>
          <p:cNvPr id="8" name="TextBox 7"/>
          <p:cNvSpPr txBox="1"/>
          <p:nvPr/>
        </p:nvSpPr>
        <p:spPr>
          <a:xfrm>
            <a:off x="304800" y="4343400"/>
            <a:ext cx="914400" cy="707886"/>
          </a:xfrm>
          <a:prstGeom prst="rect">
            <a:avLst/>
          </a:prstGeom>
          <a:noFill/>
        </p:spPr>
        <p:txBody>
          <a:bodyPr wrap="square" rtlCol="0">
            <a:spAutoFit/>
          </a:bodyPr>
          <a:lstStyle/>
          <a:p>
            <a:r>
              <a:rPr lang="en-US" sz="4000" b="1" dirty="0" smtClean="0"/>
              <a:t>11</a:t>
            </a:r>
            <a:endParaRPr lang="en-US" sz="4000" b="1" dirty="0"/>
          </a:p>
        </p:txBody>
      </p:sp>
      <p:pic>
        <p:nvPicPr>
          <p:cNvPr id="36872" name="Picture 8" descr="C:\Users\CALL\AppData\Local\Microsoft\Windows\Temporary Internet Files\Content.IE5\01S68O76\MP900177778[1].jpg"/>
          <p:cNvPicPr>
            <a:picLocks noChangeAspect="1" noChangeArrowheads="1"/>
          </p:cNvPicPr>
          <p:nvPr/>
        </p:nvPicPr>
        <p:blipFill>
          <a:blip r:embed="rId7" cstate="print"/>
          <a:srcRect/>
          <a:stretch>
            <a:fillRect/>
          </a:stretch>
        </p:blipFill>
        <p:spPr bwMode="auto">
          <a:xfrm>
            <a:off x="5486400" y="0"/>
            <a:ext cx="3657600" cy="2438400"/>
          </a:xfrm>
          <a:prstGeom prst="rect">
            <a:avLst/>
          </a:prstGeom>
          <a:noFill/>
        </p:spPr>
      </p:pic>
      <p:pic>
        <p:nvPicPr>
          <p:cNvPr id="36873" name="Picture 9" descr="C:\Users\CALL\AppData\Local\Microsoft\Windows\Temporary Internet Files\Content.IE5\UFAJA1Z0\MP900302974[1].jpg"/>
          <p:cNvPicPr>
            <a:picLocks noChangeAspect="1" noChangeArrowheads="1"/>
          </p:cNvPicPr>
          <p:nvPr/>
        </p:nvPicPr>
        <p:blipFill>
          <a:blip r:embed="rId8" cstate="print"/>
          <a:srcRect/>
          <a:stretch>
            <a:fillRect/>
          </a:stretch>
        </p:blipFill>
        <p:spPr bwMode="auto">
          <a:xfrm>
            <a:off x="5486400" y="2209800"/>
            <a:ext cx="3657600" cy="2609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On ne change pas</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err="1" smtClean="0"/>
              <a:t>Regardez</a:t>
            </a:r>
            <a:r>
              <a:rPr lang="en-US" dirty="0" smtClean="0"/>
              <a:t> le </a:t>
            </a:r>
            <a:r>
              <a:rPr lang="en-US" dirty="0" err="1" smtClean="0"/>
              <a:t>titre</a:t>
            </a:r>
            <a:r>
              <a:rPr lang="en-US" dirty="0" smtClean="0"/>
              <a:t>.  </a:t>
            </a:r>
            <a:r>
              <a:rPr lang="en-US" dirty="0" err="1" smtClean="0"/>
              <a:t>Quel</a:t>
            </a:r>
            <a:r>
              <a:rPr lang="en-US" dirty="0" smtClean="0"/>
              <a:t> </a:t>
            </a:r>
            <a:r>
              <a:rPr lang="en-US" dirty="0" err="1" smtClean="0"/>
              <a:t>est</a:t>
            </a:r>
            <a:r>
              <a:rPr lang="en-US" dirty="0" smtClean="0"/>
              <a:t> le </a:t>
            </a:r>
            <a:r>
              <a:rPr lang="en-US" dirty="0" err="1" smtClean="0"/>
              <a:t>sujet</a:t>
            </a:r>
            <a:r>
              <a:rPr lang="en-US" dirty="0" smtClean="0"/>
              <a:t> de la chanson?</a:t>
            </a:r>
          </a:p>
          <a:p>
            <a:r>
              <a:rPr lang="en-US" dirty="0" err="1" smtClean="0"/>
              <a:t>Regardez</a:t>
            </a:r>
            <a:r>
              <a:rPr lang="en-US" dirty="0" smtClean="0"/>
              <a:t> le </a:t>
            </a:r>
            <a:r>
              <a:rPr lang="en-US" dirty="0" err="1" smtClean="0"/>
              <a:t>filme</a:t>
            </a:r>
            <a:r>
              <a:rPr lang="en-US" dirty="0" smtClean="0"/>
              <a:t>.</a:t>
            </a:r>
          </a:p>
          <a:p>
            <a:pPr lvl="1"/>
            <a:endParaRPr lang="en-US" dirty="0" smtClean="0">
              <a:solidFill>
                <a:schemeClr val="tx1"/>
              </a:solidFill>
            </a:endParaRPr>
          </a:p>
          <a:p>
            <a:pPr lvl="1"/>
            <a:r>
              <a:rPr lang="en-US" sz="2500" dirty="0" smtClean="0">
                <a:solidFill>
                  <a:schemeClr val="tx1"/>
                </a:solidFill>
              </a:rPr>
              <a:t>mmecall.weebly.com </a:t>
            </a:r>
          </a:p>
          <a:p>
            <a:pPr lvl="1"/>
            <a:r>
              <a:rPr lang="en-US" sz="2500" dirty="0" smtClean="0">
                <a:solidFill>
                  <a:schemeClr val="tx1"/>
                </a:solidFill>
              </a:rPr>
              <a:t>What is the relationship between the children and the adults?</a:t>
            </a:r>
          </a:p>
          <a:p>
            <a:pPr lvl="1"/>
            <a:r>
              <a:rPr lang="en-US" sz="2500" dirty="0" smtClean="0">
                <a:solidFill>
                  <a:schemeClr val="tx1"/>
                </a:solidFill>
              </a:rPr>
              <a:t>What do you think the song is about?</a:t>
            </a:r>
          </a:p>
          <a:p>
            <a:pPr lvl="1"/>
            <a:endParaRPr lang="en-US" sz="2500" dirty="0" smtClean="0">
              <a:solidFill>
                <a:schemeClr val="tx1"/>
              </a:solidFill>
            </a:endParaRPr>
          </a:p>
          <a:p>
            <a:pPr lvl="1"/>
            <a:r>
              <a:rPr lang="en-US" sz="2500" dirty="0" smtClean="0">
                <a:solidFill>
                  <a:schemeClr val="tx1"/>
                </a:solidFill>
              </a:rPr>
              <a:t>So, were you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Assurons</a:t>
            </a:r>
            <a:r>
              <a:rPr lang="en-US" dirty="0" smtClean="0"/>
              <a:t>-nous</a:t>
            </a:r>
            <a:endParaRPr lang="en-US" dirty="0"/>
          </a:p>
        </p:txBody>
      </p:sp>
      <p:sp>
        <p:nvSpPr>
          <p:cNvPr id="3" name="Content Placeholder 2"/>
          <p:cNvSpPr>
            <a:spLocks noGrp="1"/>
          </p:cNvSpPr>
          <p:nvPr>
            <p:ph sz="quarter" idx="1"/>
          </p:nvPr>
        </p:nvSpPr>
        <p:spPr/>
        <p:txBody>
          <a:bodyPr/>
          <a:lstStyle/>
          <a:p>
            <a:r>
              <a:rPr lang="en-US" dirty="0" smtClean="0"/>
              <a:t>So… were you right?</a:t>
            </a:r>
          </a:p>
          <a:p>
            <a:r>
              <a:rPr lang="fr-FR" dirty="0" smtClean="0"/>
              <a:t>Trouvez des phrases qui montre (</a:t>
            </a:r>
            <a:r>
              <a:rPr lang="fr-FR" i="1" dirty="0" smtClean="0"/>
              <a:t>show</a:t>
            </a:r>
            <a:r>
              <a:rPr lang="fr-FR" dirty="0" smtClean="0"/>
              <a:t>) la signification de la chanson (</a:t>
            </a:r>
            <a:r>
              <a:rPr lang="fr-FR" i="1" dirty="0" err="1" smtClean="0"/>
              <a:t>meaning</a:t>
            </a:r>
            <a:r>
              <a:rPr lang="fr-FR" dirty="0" smtClean="0"/>
              <a:t>)</a:t>
            </a:r>
          </a:p>
          <a:p>
            <a:endParaRPr lang="en-US" dirty="0" smtClean="0"/>
          </a:p>
          <a:p>
            <a:r>
              <a:rPr lang="en-US" dirty="0" err="1" smtClean="0"/>
              <a:t>Est-ce</a:t>
            </a:r>
            <a:r>
              <a:rPr lang="en-US" dirty="0" smtClean="0"/>
              <a:t> </a:t>
            </a:r>
            <a:r>
              <a:rPr lang="en-US" dirty="0" err="1" smtClean="0"/>
              <a:t>que</a:t>
            </a:r>
            <a:r>
              <a:rPr lang="en-US" dirty="0" smtClean="0"/>
              <a:t> </a:t>
            </a:r>
            <a:r>
              <a:rPr lang="en-US" dirty="0" err="1" smtClean="0"/>
              <a:t>vous</a:t>
            </a:r>
            <a:r>
              <a:rPr lang="en-US" dirty="0" smtClean="0"/>
              <a:t> </a:t>
            </a:r>
            <a:r>
              <a:rPr lang="en-US" dirty="0" err="1" smtClean="0"/>
              <a:t>etes</a:t>
            </a:r>
            <a:r>
              <a:rPr lang="en-US" dirty="0" smtClean="0"/>
              <a:t> </a:t>
            </a:r>
            <a:r>
              <a:rPr lang="en-US" dirty="0" err="1" smtClean="0"/>
              <a:t>d’accord</a:t>
            </a:r>
            <a:r>
              <a:rPr lang="en-US" dirty="0" smtClean="0"/>
              <a:t>?  </a:t>
            </a:r>
            <a:r>
              <a:rPr lang="en-US" dirty="0" err="1" smtClean="0"/>
              <a:t>Pourquoi</a:t>
            </a:r>
            <a:r>
              <a:rPr lang="en-US" dirty="0" smtClean="0"/>
              <a:t>?</a:t>
            </a:r>
          </a:p>
          <a:p>
            <a:endParaRPr lang="en-US" dirty="0" smtClean="0"/>
          </a:p>
          <a:p>
            <a:endParaRPr lang="en-US" dirty="0" smtClean="0"/>
          </a:p>
          <a:p>
            <a:r>
              <a:rPr lang="en-US" dirty="0" err="1" smtClean="0"/>
              <a:t>Soulignez</a:t>
            </a:r>
            <a:r>
              <a:rPr lang="en-US" dirty="0" smtClean="0"/>
              <a:t> </a:t>
            </a:r>
            <a:r>
              <a:rPr lang="en-US" dirty="0" err="1" smtClean="0"/>
              <a:t>tous</a:t>
            </a:r>
            <a:r>
              <a:rPr lang="en-US" dirty="0" smtClean="0"/>
              <a:t> les </a:t>
            </a:r>
            <a:r>
              <a:rPr lang="en-US" dirty="0" err="1" smtClean="0"/>
              <a:t>verbes</a:t>
            </a:r>
            <a:r>
              <a:rPr lang="en-US" dirty="0" smtClean="0"/>
              <a:t> –</a:t>
            </a:r>
            <a:r>
              <a:rPr lang="en-US" dirty="0" err="1" smtClean="0"/>
              <a:t>er</a:t>
            </a:r>
            <a:r>
              <a:rPr lang="en-US" dirty="0" smtClean="0"/>
              <a:t>, -</a:t>
            </a:r>
            <a:r>
              <a:rPr lang="en-US" dirty="0" err="1" smtClean="0"/>
              <a:t>ir</a:t>
            </a:r>
            <a:r>
              <a:rPr lang="en-US" dirty="0" smtClean="0"/>
              <a:t>, -re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Qu’est-ce</a:t>
            </a:r>
            <a:r>
              <a:rPr lang="en-US" dirty="0" smtClean="0">
                <a:solidFill>
                  <a:schemeClr val="tx1"/>
                </a:solidFill>
              </a:rPr>
              <a:t> </a:t>
            </a:r>
            <a:r>
              <a:rPr lang="en-US" dirty="0" err="1" smtClean="0">
                <a:solidFill>
                  <a:schemeClr val="tx1"/>
                </a:solidFill>
              </a:rPr>
              <a:t>qu’ils</a:t>
            </a:r>
            <a:r>
              <a:rPr lang="en-US" dirty="0" smtClean="0">
                <a:solidFill>
                  <a:schemeClr val="tx1"/>
                </a:solidFill>
              </a:rPr>
              <a:t> font?</a:t>
            </a:r>
            <a:endParaRPr lang="en-US" dirty="0">
              <a:solidFill>
                <a:schemeClr val="tx1"/>
              </a:solidFill>
            </a:endParaRPr>
          </a:p>
        </p:txBody>
      </p:sp>
      <p:sp>
        <p:nvSpPr>
          <p:cNvPr id="3" name="Content Placeholder 2"/>
          <p:cNvSpPr>
            <a:spLocks noGrp="1"/>
          </p:cNvSpPr>
          <p:nvPr>
            <p:ph sz="quarter" idx="1"/>
          </p:nvPr>
        </p:nvSpPr>
        <p:spPr/>
        <p:txBody>
          <a:bodyPr/>
          <a:lstStyle/>
          <a:p>
            <a:r>
              <a:rPr lang="fr-FR" dirty="0" smtClean="0"/>
              <a:t>Regardez le film.  Ecrivez des phrases pour expliquer ce qu’ils font.</a:t>
            </a:r>
          </a:p>
          <a:p>
            <a:endParaRPr lang="fr-FR" dirty="0"/>
          </a:p>
          <a:p>
            <a:r>
              <a:rPr lang="en-US" dirty="0">
                <a:hlinkClick r:id="rId3"/>
              </a:rPr>
              <a:t>http://</a:t>
            </a:r>
            <a:r>
              <a:rPr lang="en-US" dirty="0" smtClean="0">
                <a:hlinkClick r:id="rId3"/>
              </a:rPr>
              <a:t>www.youtube.com/watch?v=M6M3VrPyFyY&amp;list=PLY6LgthOlWdANuxcVLPY4UXv4onX2ht0s&amp;index=17</a:t>
            </a:r>
            <a:endParaRPr lang="en-US" dirty="0" smtClean="0"/>
          </a:p>
          <a:p>
            <a:endParaRPr lang="en-US" dirty="0"/>
          </a:p>
          <a:p>
            <a:r>
              <a:rPr lang="fr-FR" dirty="0" smtClean="0"/>
              <a:t>Echangez vos phrases avec quelqu’un d’autre.  Faites un paragraphe avec leurs phrases, mais ajouter des idées!</a:t>
            </a:r>
            <a:endParaRPr lang="fr-FR" dirty="0"/>
          </a:p>
        </p:txBody>
      </p:sp>
    </p:spTree>
    <p:extLst>
      <p:ext uri="{BB962C8B-B14F-4D97-AF65-F5344CB8AC3E}">
        <p14:creationId xmlns="" xmlns:p14="http://schemas.microsoft.com/office/powerpoint/2010/main" val="4043008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4911</TotalTime>
  <Words>507</Words>
  <Application>Microsoft Office PowerPoint</Application>
  <PresentationFormat>On-screen Show (4:3)</PresentationFormat>
  <Paragraphs>71</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QUIZ Prep!</vt:lpstr>
      <vt:lpstr>French 2</vt:lpstr>
      <vt:lpstr>Slide 3</vt:lpstr>
      <vt:lpstr>Slide 4</vt:lpstr>
      <vt:lpstr>Slide 5</vt:lpstr>
      <vt:lpstr>Slide 6</vt:lpstr>
      <vt:lpstr>On ne change pas</vt:lpstr>
      <vt:lpstr>Assurons-nous</vt:lpstr>
      <vt:lpstr>Qu’est-ce qu’ils font?</vt:lpstr>
      <vt:lpstr>Décrire, dessiner, deviner / Passez le papier</vt:lpstr>
      <vt:lpstr>Slide 11</vt:lpstr>
    </vt:vector>
  </TitlesOfParts>
  <Company>Canyons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2</dc:title>
  <dc:creator>Call, Brittany</dc:creator>
  <cp:lastModifiedBy>CALL</cp:lastModifiedBy>
  <cp:revision>166</cp:revision>
  <cp:lastPrinted>2013-09-05T18:30:22Z</cp:lastPrinted>
  <dcterms:created xsi:type="dcterms:W3CDTF">2013-08-16T19:56:35Z</dcterms:created>
  <dcterms:modified xsi:type="dcterms:W3CDTF">2013-09-05T23:56:16Z</dcterms:modified>
</cp:coreProperties>
</file>