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8" r:id="rId2"/>
    <p:sldId id="256" r:id="rId3"/>
    <p:sldId id="317" r:id="rId4"/>
    <p:sldId id="318" r:id="rId5"/>
    <p:sldId id="319" r:id="rId6"/>
    <p:sldId id="322" r:id="rId7"/>
    <p:sldId id="321" r:id="rId8"/>
    <p:sldId id="323" r:id="rId9"/>
    <p:sldId id="329" r:id="rId10"/>
    <p:sldId id="330" r:id="rId11"/>
    <p:sldId id="331" r:id="rId12"/>
    <p:sldId id="332" r:id="rId13"/>
    <p:sldId id="324" r:id="rId14"/>
    <p:sldId id="326" r:id="rId15"/>
    <p:sldId id="338" r:id="rId16"/>
    <p:sldId id="340" r:id="rId17"/>
    <p:sldId id="339" r:id="rId18"/>
    <p:sldId id="341" r:id="rId19"/>
    <p:sldId id="325" r:id="rId20"/>
    <p:sldId id="335" r:id="rId21"/>
    <p:sldId id="31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42" autoAdjust="0"/>
    <p:restoredTop sz="94660"/>
  </p:normalViewPr>
  <p:slideViewPr>
    <p:cSldViewPr>
      <p:cViewPr>
        <p:scale>
          <a:sx n="50" d="100"/>
          <a:sy n="50" d="100"/>
        </p:scale>
        <p:origin x="-1350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413E-3D30-411A-B54C-EC0E1FA7EA19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A0052-9D55-41B1-B538-9185BCCC0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644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B50566-1767-4688-80BE-ED41FEE4B953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hlcentral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Pile/Face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Tu as quel âge?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Quel est le date?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Quand est ton anniversaire?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Dans quel mois est St </a:t>
            </a:r>
            <a:r>
              <a:rPr lang="fr-FR" dirty="0" err="1" smtClean="0"/>
              <a:t>Patrick’s</a:t>
            </a:r>
            <a:r>
              <a:rPr lang="fr-FR" dirty="0" smtClean="0"/>
              <a:t>? (Il est en…)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Dans quel mois est Noël (Christmas)?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Dans quel mois est Halloween?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800" dirty="0" smtClean="0"/>
              <a:t>él</a:t>
            </a:r>
            <a:r>
              <a:rPr lang="fr-FR" sz="2800" dirty="0"/>
              <a:t>ève.  Comment </a:t>
            </a:r>
            <a:r>
              <a:rPr lang="fr-FR" sz="2800" dirty="0" smtClean="0"/>
              <a:t>ça </a:t>
            </a:r>
            <a:r>
              <a:rPr lang="fr-FR" sz="2800" dirty="0"/>
              <a:t>s’</a:t>
            </a:r>
            <a:r>
              <a:rPr lang="fr-FR" sz="2800" dirty="0" err="1"/>
              <a:t>ecrit</a:t>
            </a:r>
            <a:r>
              <a:rPr lang="fr-FR" sz="2800" dirty="0"/>
              <a:t>?  (How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that</a:t>
            </a:r>
            <a:r>
              <a:rPr lang="fr-FR" sz="2800" dirty="0"/>
              <a:t> </a:t>
            </a:r>
            <a:r>
              <a:rPr lang="fr-FR" sz="2800" dirty="0" err="1"/>
              <a:t>spelled</a:t>
            </a:r>
            <a:r>
              <a:rPr lang="fr-FR" sz="2800" dirty="0"/>
              <a:t>?)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800" dirty="0"/>
              <a:t>g</a:t>
            </a:r>
            <a:r>
              <a:rPr lang="fr-FR" sz="2800" dirty="0" smtClean="0"/>
              <a:t>arçon. </a:t>
            </a:r>
            <a:r>
              <a:rPr lang="fr-FR" sz="2800" dirty="0"/>
              <a:t>Comment ça s’</a:t>
            </a:r>
            <a:r>
              <a:rPr lang="fr-FR" sz="2800" dirty="0" err="1"/>
              <a:t>ecrit</a:t>
            </a:r>
            <a:r>
              <a:rPr lang="fr-FR" sz="2800" dirty="0"/>
              <a:t>? 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800" dirty="0" smtClean="0"/>
              <a:t>bientôt. </a:t>
            </a:r>
            <a:r>
              <a:rPr lang="fr-FR" sz="2800" dirty="0"/>
              <a:t>Comment ça s’</a:t>
            </a:r>
            <a:r>
              <a:rPr lang="fr-FR" sz="2800" dirty="0" err="1"/>
              <a:t>ecrit</a:t>
            </a:r>
            <a:r>
              <a:rPr lang="fr-FR" sz="2800" dirty="0"/>
              <a:t>? 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800" dirty="0"/>
              <a:t>l</a:t>
            </a:r>
            <a:r>
              <a:rPr lang="fr-FR" sz="2800" dirty="0" smtClean="0"/>
              <a:t>ittérature. </a:t>
            </a:r>
            <a:r>
              <a:rPr lang="fr-FR" sz="2800" dirty="0"/>
              <a:t>Comment ça s’</a:t>
            </a:r>
            <a:r>
              <a:rPr lang="fr-FR" sz="2800" dirty="0" err="1"/>
              <a:t>ecrit</a:t>
            </a:r>
            <a:r>
              <a:rPr lang="fr-FR" sz="2800" dirty="0"/>
              <a:t>? 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800" dirty="0" smtClean="0"/>
              <a:t>bibliothèque. </a:t>
            </a:r>
            <a:r>
              <a:rPr lang="fr-FR" sz="2800" dirty="0"/>
              <a:t>Comment ça s’</a:t>
            </a:r>
            <a:r>
              <a:rPr lang="fr-FR" sz="2800" dirty="0" err="1"/>
              <a:t>ecrit</a:t>
            </a:r>
            <a:r>
              <a:rPr lang="fr-FR" sz="2800" dirty="0"/>
              <a:t>? 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800" dirty="0"/>
              <a:t>ton nom. Comment ça s’</a:t>
            </a:r>
            <a:r>
              <a:rPr lang="fr-FR" sz="2800" dirty="0" err="1"/>
              <a:t>ecrit</a:t>
            </a:r>
            <a:r>
              <a:rPr lang="fr-FR" sz="2800" dirty="0"/>
              <a:t>? 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endParaRPr lang="fr-FR" sz="2800" dirty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3208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159828" y="685801"/>
            <a:ext cx="3984172" cy="6172199"/>
          </a:xfrm>
        </p:spPr>
        <p:txBody>
          <a:bodyPr/>
          <a:lstStyle/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r>
              <a:rPr lang="fr-FR" dirty="0" smtClean="0"/>
              <a:t>Voici </a:t>
            </a:r>
            <a:r>
              <a:rPr lang="fr-FR" dirty="0" err="1" smtClean="0"/>
              <a:t>Jonny</a:t>
            </a:r>
            <a:r>
              <a:rPr lang="fr-FR" dirty="0" smtClean="0"/>
              <a:t> </a:t>
            </a:r>
            <a:r>
              <a:rPr lang="fr-FR" dirty="0" err="1" smtClean="0"/>
              <a:t>Wilkison</a:t>
            </a:r>
            <a:r>
              <a:rPr lang="fr-FR" dirty="0" smtClean="0"/>
              <a:t>.  Il </a:t>
            </a:r>
            <a:r>
              <a:rPr lang="fr-FR" b="1" dirty="0" smtClean="0"/>
              <a:t>est</a:t>
            </a:r>
            <a:r>
              <a:rPr lang="fr-FR" dirty="0" smtClean="0"/>
              <a:t>  d’Angleterre.  Il parle français.  Il </a:t>
            </a:r>
            <a:r>
              <a:rPr lang="fr-FR" b="1" dirty="0" smtClean="0"/>
              <a:t>est</a:t>
            </a:r>
            <a:r>
              <a:rPr lang="fr-FR" dirty="0" smtClean="0"/>
              <a:t> joueur de rugby.  Il </a:t>
            </a:r>
            <a:r>
              <a:rPr lang="fr-FR" b="1" dirty="0" smtClean="0"/>
              <a:t>est</a:t>
            </a:r>
            <a:r>
              <a:rPr lang="fr-FR" dirty="0" smtClean="0"/>
              <a:t> </a:t>
            </a:r>
            <a:r>
              <a:rPr lang="fr-FR" u="sng" dirty="0" smtClean="0"/>
              <a:t>fort</a:t>
            </a:r>
            <a:r>
              <a:rPr lang="fr-FR" dirty="0" smtClean="0"/>
              <a:t>, </a:t>
            </a:r>
            <a:r>
              <a:rPr lang="fr-FR" u="sng" dirty="0" smtClean="0"/>
              <a:t>rapide</a:t>
            </a:r>
            <a:r>
              <a:rPr lang="fr-FR" dirty="0" smtClean="0"/>
              <a:t> et </a:t>
            </a:r>
            <a:r>
              <a:rPr lang="fr-FR" u="sng" dirty="0" smtClean="0"/>
              <a:t>grand</a:t>
            </a:r>
            <a:r>
              <a:rPr lang="fr-FR" dirty="0" smtClean="0"/>
              <a:t>.  Il n’</a:t>
            </a:r>
            <a:r>
              <a:rPr lang="fr-FR" b="1" dirty="0" smtClean="0"/>
              <a:t>est</a:t>
            </a:r>
            <a:r>
              <a:rPr lang="fr-FR" dirty="0" smtClean="0"/>
              <a:t> pas </a:t>
            </a:r>
            <a:r>
              <a:rPr lang="fr-FR" u="sng" dirty="0" smtClean="0"/>
              <a:t>petit</a:t>
            </a:r>
            <a:r>
              <a:rPr lang="fr-FR" dirty="0" smtClean="0"/>
              <a:t>.</a:t>
            </a:r>
            <a:endParaRPr lang="fr-FR" dirty="0" smtClean="0"/>
          </a:p>
          <a:p>
            <a:pPr marL="18288" indent="0">
              <a:buNone/>
            </a:pPr>
            <a:endParaRPr lang="fr-FR" dirty="0" smtClean="0"/>
          </a:p>
        </p:txBody>
      </p:sp>
      <p:pic>
        <p:nvPicPr>
          <p:cNvPr id="1026" name="Picture 2" descr="http://helenafrithpowell.com/wp-content/uploads/2011/03/Jonny-Wilkin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80"/>
            <a:ext cx="5125064" cy="6833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83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159828" y="685801"/>
            <a:ext cx="3984172" cy="6172199"/>
          </a:xfrm>
        </p:spPr>
        <p:txBody>
          <a:bodyPr/>
          <a:lstStyle/>
          <a:p>
            <a:pPr marL="18288" indent="0">
              <a:buNone/>
            </a:pPr>
            <a:endParaRPr lang="fr-FR" dirty="0" smtClean="0">
              <a:effectLst/>
            </a:endParaRPr>
          </a:p>
          <a:p>
            <a:pPr marL="18288" indent="0">
              <a:buNone/>
            </a:pPr>
            <a:endParaRPr lang="fr-FR" dirty="0" smtClean="0"/>
          </a:p>
          <a:p>
            <a:pPr marL="18288" indent="0">
              <a:buNone/>
            </a:pPr>
            <a:endParaRPr lang="fr-FR" dirty="0" smtClean="0">
              <a:effectLst/>
            </a:endParaRPr>
          </a:p>
          <a:p>
            <a:pPr marL="18288" indent="0">
              <a:buNone/>
            </a:pPr>
            <a:r>
              <a:rPr lang="fr-FR" dirty="0" smtClean="0">
                <a:effectLst/>
              </a:rPr>
              <a:t>Voici </a:t>
            </a:r>
            <a:r>
              <a:rPr lang="fr-FR" dirty="0">
                <a:effectLst/>
              </a:rPr>
              <a:t>Audrey </a:t>
            </a:r>
            <a:r>
              <a:rPr lang="fr-FR" dirty="0" err="1">
                <a:effectLst/>
              </a:rPr>
              <a:t>Tautou</a:t>
            </a:r>
            <a:r>
              <a:rPr lang="fr-FR" dirty="0">
                <a:effectLst/>
              </a:rPr>
              <a:t>.  </a:t>
            </a:r>
            <a:r>
              <a:rPr lang="fr-FR" dirty="0" smtClean="0">
                <a:effectLst/>
              </a:rPr>
              <a:t>Elle </a:t>
            </a:r>
            <a:r>
              <a:rPr lang="fr-FR" b="1" dirty="0" smtClean="0">
                <a:effectLst/>
              </a:rPr>
              <a:t>est</a:t>
            </a:r>
            <a:r>
              <a:rPr lang="fr-FR" dirty="0" smtClean="0">
                <a:effectLst/>
              </a:rPr>
              <a:t>  </a:t>
            </a:r>
            <a:r>
              <a:rPr lang="fr-FR" dirty="0">
                <a:effectLst/>
              </a:rPr>
              <a:t>de la France.  Elle </a:t>
            </a:r>
            <a:r>
              <a:rPr lang="fr-FR" b="1" dirty="0">
                <a:effectLst/>
              </a:rPr>
              <a:t>est</a:t>
            </a:r>
            <a:r>
              <a:rPr lang="fr-FR" dirty="0">
                <a:effectLst/>
              </a:rPr>
              <a:t> actrice.  Elle </a:t>
            </a:r>
            <a:r>
              <a:rPr lang="fr-FR" b="1" dirty="0">
                <a:effectLst/>
              </a:rPr>
              <a:t>est</a:t>
            </a:r>
            <a:r>
              <a:rPr lang="fr-FR" dirty="0">
                <a:effectLst/>
              </a:rPr>
              <a:t> </a:t>
            </a:r>
            <a:r>
              <a:rPr lang="fr-FR" u="sng" dirty="0">
                <a:effectLst/>
              </a:rPr>
              <a:t>amusante</a:t>
            </a:r>
            <a:r>
              <a:rPr lang="fr-FR" dirty="0">
                <a:effectLst/>
              </a:rPr>
              <a:t>, </a:t>
            </a:r>
            <a:r>
              <a:rPr lang="fr-FR" u="sng" dirty="0">
                <a:effectLst/>
              </a:rPr>
              <a:t>élégante</a:t>
            </a:r>
            <a:r>
              <a:rPr lang="fr-FR" dirty="0">
                <a:effectLst/>
              </a:rPr>
              <a:t>, et </a:t>
            </a:r>
            <a:r>
              <a:rPr lang="fr-FR" u="sng" dirty="0" smtClean="0">
                <a:effectLst/>
              </a:rPr>
              <a:t>charmante</a:t>
            </a:r>
            <a:r>
              <a:rPr lang="fr-FR" dirty="0" smtClean="0">
                <a:effectLst/>
              </a:rPr>
              <a:t>.  Elle n’</a:t>
            </a:r>
            <a:r>
              <a:rPr lang="fr-FR" b="1" dirty="0" smtClean="0">
                <a:effectLst/>
              </a:rPr>
              <a:t>est</a:t>
            </a:r>
            <a:r>
              <a:rPr lang="fr-FR" dirty="0" smtClean="0">
                <a:effectLst/>
              </a:rPr>
              <a:t> pas </a:t>
            </a:r>
            <a:r>
              <a:rPr lang="fr-FR" u="sng" dirty="0" smtClean="0">
                <a:effectLst/>
              </a:rPr>
              <a:t>laide</a:t>
            </a:r>
            <a:r>
              <a:rPr lang="fr-FR" dirty="0" smtClean="0">
                <a:effectLst/>
              </a:rPr>
              <a:t>.</a:t>
            </a:r>
          </a:p>
          <a:p>
            <a:pPr marL="18288" indent="0">
              <a:buNone/>
            </a:pPr>
            <a:endParaRPr lang="fr-FR" dirty="0" smtClean="0"/>
          </a:p>
          <a:p>
            <a:pPr marL="18288" indent="0">
              <a:buNone/>
            </a:pPr>
            <a:endParaRPr lang="en-US" dirty="0"/>
          </a:p>
        </p:txBody>
      </p:sp>
      <p:pic>
        <p:nvPicPr>
          <p:cNvPr id="2052" name="Picture 4" descr="http://www.hannytech.com/wallpapers/walls/audrey_tautou-norm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368"/>
          <a:stretch/>
        </p:blipFill>
        <p:spPr bwMode="auto">
          <a:xfrm>
            <a:off x="228600" y="1214284"/>
            <a:ext cx="4752168" cy="4591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28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419600" y="685801"/>
            <a:ext cx="4724400" cy="6172199"/>
          </a:xfrm>
        </p:spPr>
        <p:txBody>
          <a:bodyPr/>
          <a:lstStyle/>
          <a:p>
            <a:pPr marL="18288" indent="0">
              <a:buNone/>
            </a:pPr>
            <a:endParaRPr lang="fr-FR" dirty="0" smtClean="0">
              <a:effectLst/>
            </a:endParaRPr>
          </a:p>
          <a:p>
            <a:pPr marL="18288" indent="0">
              <a:buNone/>
            </a:pPr>
            <a:endParaRPr lang="fr-FR" dirty="0" smtClean="0"/>
          </a:p>
          <a:p>
            <a:pPr marL="18288" indent="0">
              <a:buNone/>
            </a:pPr>
            <a:endParaRPr lang="fr-FR" dirty="0" smtClean="0">
              <a:effectLst/>
            </a:endParaRPr>
          </a:p>
          <a:p>
            <a:pPr marL="18288" indent="0">
              <a:buNone/>
            </a:pPr>
            <a:r>
              <a:rPr lang="fr-FR" dirty="0" smtClean="0">
                <a:effectLst/>
              </a:rPr>
              <a:t>Voici la famille de Petit Nicolas.  Ils </a:t>
            </a:r>
            <a:r>
              <a:rPr lang="fr-FR" b="1" dirty="0" smtClean="0">
                <a:effectLst/>
              </a:rPr>
              <a:t>sont</a:t>
            </a:r>
            <a:r>
              <a:rPr lang="fr-FR" dirty="0" smtClean="0">
                <a:effectLst/>
              </a:rPr>
              <a:t> de Paris.  Ils </a:t>
            </a:r>
            <a:r>
              <a:rPr lang="fr-FR" b="1" dirty="0" smtClean="0">
                <a:effectLst/>
              </a:rPr>
              <a:t>sont</a:t>
            </a:r>
            <a:r>
              <a:rPr lang="fr-FR" dirty="0" smtClean="0">
                <a:effectLst/>
              </a:rPr>
              <a:t> </a:t>
            </a:r>
            <a:r>
              <a:rPr lang="fr-FR" u="sng" dirty="0" smtClean="0">
                <a:effectLst/>
              </a:rPr>
              <a:t>sincères</a:t>
            </a:r>
            <a:r>
              <a:rPr lang="fr-FR" dirty="0" smtClean="0">
                <a:effectLst/>
              </a:rPr>
              <a:t>, </a:t>
            </a:r>
            <a:r>
              <a:rPr lang="fr-FR" u="sng" dirty="0" smtClean="0">
                <a:effectLst/>
              </a:rPr>
              <a:t>amusants</a:t>
            </a:r>
            <a:r>
              <a:rPr lang="fr-FR" dirty="0" smtClean="0">
                <a:effectLst/>
              </a:rPr>
              <a:t>, </a:t>
            </a:r>
            <a:r>
              <a:rPr lang="fr-FR" dirty="0" smtClean="0">
                <a:effectLst/>
              </a:rPr>
              <a:t>et </a:t>
            </a:r>
            <a:r>
              <a:rPr lang="fr-FR" u="sng" dirty="0" smtClean="0">
                <a:effectLst/>
              </a:rPr>
              <a:t>heureux</a:t>
            </a:r>
            <a:r>
              <a:rPr lang="fr-FR" dirty="0" smtClean="0">
                <a:effectLst/>
              </a:rPr>
              <a:t>.  Ils ne </a:t>
            </a:r>
            <a:r>
              <a:rPr lang="fr-FR" b="1" dirty="0" smtClean="0">
                <a:effectLst/>
              </a:rPr>
              <a:t>sont</a:t>
            </a:r>
            <a:r>
              <a:rPr lang="fr-FR" dirty="0" smtClean="0">
                <a:effectLst/>
              </a:rPr>
              <a:t> pas </a:t>
            </a:r>
            <a:r>
              <a:rPr lang="fr-FR" u="sng" dirty="0" smtClean="0"/>
              <a:t>désagréables</a:t>
            </a:r>
            <a:r>
              <a:rPr lang="fr-FR" dirty="0" smtClean="0">
                <a:effectLst/>
              </a:rPr>
              <a:t>.</a:t>
            </a:r>
            <a:endParaRPr lang="fr-FR" dirty="0" smtClean="0">
              <a:effectLst/>
            </a:endParaRPr>
          </a:p>
        </p:txBody>
      </p:sp>
      <p:pic>
        <p:nvPicPr>
          <p:cNvPr id="1026" name="Picture 2" descr="http://vacuumspace.files.wordpress.com/2011/09/le-petit-nicolas02.jpg"/>
          <p:cNvPicPr>
            <a:picLocks noChangeAspect="1" noChangeArrowheads="1"/>
          </p:cNvPicPr>
          <p:nvPr/>
        </p:nvPicPr>
        <p:blipFill>
          <a:blip r:embed="rId2" cstate="print"/>
          <a:srcRect l="8042" r="44854"/>
          <a:stretch>
            <a:fillRect/>
          </a:stretch>
        </p:blipFill>
        <p:spPr bwMode="auto">
          <a:xfrm>
            <a:off x="152400" y="152401"/>
            <a:ext cx="4114800" cy="6551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128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32" r="14642" b="11662"/>
          <a:stretch>
            <a:fillRect/>
          </a:stretch>
        </p:blipFill>
        <p:spPr bwMode="auto">
          <a:xfrm>
            <a:off x="0" y="1947083"/>
            <a:ext cx="9144000" cy="346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739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Can you guess what these mean?</a:t>
            </a:r>
            <a:endParaRPr lang="en-US" sz="40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2362200" y="3200400"/>
            <a:ext cx="1981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3810000"/>
            <a:ext cx="1981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4419600"/>
            <a:ext cx="1981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4953000"/>
            <a:ext cx="1981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0" y="3124200"/>
            <a:ext cx="1524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0" y="3810000"/>
            <a:ext cx="1524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0" y="4419600"/>
            <a:ext cx="1524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5240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54864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Je ne </a:t>
            </a:r>
            <a:r>
              <a:rPr lang="en-US" sz="3000" dirty="0" err="1" smtClean="0"/>
              <a:t>suis</a:t>
            </a:r>
            <a:r>
              <a:rPr lang="en-US" sz="3000" dirty="0" smtClean="0"/>
              <a:t> pas …</a:t>
            </a:r>
          </a:p>
          <a:p>
            <a:r>
              <a:rPr lang="en-US" sz="3000" dirty="0" smtClean="0"/>
              <a:t>Il </a:t>
            </a:r>
            <a:r>
              <a:rPr lang="en-US" sz="3000" dirty="0" err="1" smtClean="0"/>
              <a:t>n’est</a:t>
            </a:r>
            <a:r>
              <a:rPr lang="en-US" sz="3000" dirty="0" smtClean="0"/>
              <a:t> pas …</a:t>
            </a:r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54864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 am not…</a:t>
            </a:r>
          </a:p>
          <a:p>
            <a:r>
              <a:rPr lang="en-US" sz="3000" dirty="0" smtClean="0"/>
              <a:t>He is not…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262707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894" y="1981200"/>
            <a:ext cx="8856706" cy="1421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0735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0" y="1143000"/>
            <a:ext cx="9144000" cy="533400"/>
          </a:xfrm>
          <a:prstGeom prst="rect">
            <a:avLst/>
          </a:prstGeom>
          <a:ln/>
        </p:spPr>
        <p:txBody>
          <a:bodyPr anchor="t"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ts val="750"/>
              </a:spcBef>
              <a:spcAft>
                <a:spcPts val="75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u="sng" dirty="0" smtClean="0"/>
              <a:t>ADJECTIFS</a:t>
            </a:r>
            <a:endParaRPr lang="en-US" sz="3500" b="1" u="sng" dirty="0"/>
          </a:p>
        </p:txBody>
      </p:sp>
    </p:spTree>
    <p:extLst>
      <p:ext uri="{BB962C8B-B14F-4D97-AF65-F5344CB8AC3E}">
        <p14:creationId xmlns:p14="http://schemas.microsoft.com/office/powerpoint/2010/main" xmlns="" val="16165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Pratiquons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fr-FR" u="sng" dirty="0" smtClean="0"/>
              <a:t>Marc / être / timide 			</a:t>
            </a:r>
            <a:r>
              <a:rPr lang="fr-FR" i="1" u="sng" dirty="0" smtClean="0"/>
              <a:t>Marc est timide</a:t>
            </a:r>
            <a:endParaRPr lang="fr-FR" u="sng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Ils / être / anglais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Les actrices / </a:t>
            </a:r>
            <a:r>
              <a:rPr lang="fr-FR" dirty="0" smtClean="0"/>
              <a:t>être </a:t>
            </a:r>
            <a:r>
              <a:rPr lang="fr-FR" dirty="0" smtClean="0"/>
              <a:t>/ suisse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Christelle / </a:t>
            </a:r>
            <a:r>
              <a:rPr lang="fr-FR" dirty="0" smtClean="0"/>
              <a:t>être </a:t>
            </a:r>
            <a:r>
              <a:rPr lang="fr-FR" dirty="0" smtClean="0"/>
              <a:t>/ réservé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Elles / </a:t>
            </a:r>
            <a:r>
              <a:rPr lang="fr-FR" dirty="0" smtClean="0"/>
              <a:t>être </a:t>
            </a:r>
            <a:r>
              <a:rPr lang="fr-FR" dirty="0" smtClean="0"/>
              <a:t>/ occup</a:t>
            </a:r>
            <a:r>
              <a:rPr lang="fr-FR" dirty="0" smtClean="0"/>
              <a:t>é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L’université / </a:t>
            </a:r>
            <a:r>
              <a:rPr lang="fr-FR" dirty="0" smtClean="0"/>
              <a:t>être </a:t>
            </a:r>
            <a:r>
              <a:rPr lang="fr-FR" dirty="0" smtClean="0"/>
              <a:t>/ important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Vous / ne pas/ </a:t>
            </a:r>
            <a:r>
              <a:rPr lang="fr-FR" dirty="0" smtClean="0"/>
              <a:t>être </a:t>
            </a:r>
            <a:r>
              <a:rPr lang="fr-FR" dirty="0" smtClean="0"/>
              <a:t>/ amusant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Les élèves / </a:t>
            </a:r>
            <a:r>
              <a:rPr lang="fr-FR" dirty="0" smtClean="0"/>
              <a:t>être </a:t>
            </a:r>
            <a:r>
              <a:rPr lang="fr-FR" dirty="0" smtClean="0"/>
              <a:t>/ poli </a:t>
            </a:r>
            <a:r>
              <a:rPr lang="fr-FR" i="1" dirty="0" smtClean="0"/>
              <a:t>en cours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Je / ne pas / </a:t>
            </a:r>
            <a:r>
              <a:rPr lang="fr-FR" dirty="0" smtClean="0"/>
              <a:t>être </a:t>
            </a:r>
            <a:r>
              <a:rPr lang="fr-FR" dirty="0" smtClean="0"/>
              <a:t>/ optimiste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Tu / ne pas / </a:t>
            </a:r>
            <a:r>
              <a:rPr lang="fr-FR" dirty="0" smtClean="0"/>
              <a:t>être </a:t>
            </a:r>
            <a:r>
              <a:rPr lang="fr-FR" dirty="0" smtClean="0"/>
              <a:t>/ impatient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Marc et Julie / </a:t>
            </a:r>
            <a:r>
              <a:rPr lang="fr-FR" dirty="0" smtClean="0"/>
              <a:t>être </a:t>
            </a:r>
            <a:r>
              <a:rPr lang="fr-FR" dirty="0" smtClean="0"/>
              <a:t>/ brillant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Nous / </a:t>
            </a:r>
            <a:r>
              <a:rPr lang="fr-FR" dirty="0" smtClean="0"/>
              <a:t>être </a:t>
            </a:r>
            <a:r>
              <a:rPr lang="fr-FR" dirty="0" smtClean="0"/>
              <a:t>/ charmant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0" y="1143000"/>
            <a:ext cx="9144000" cy="533400"/>
          </a:xfrm>
          <a:prstGeom prst="rect">
            <a:avLst/>
          </a:prstGeom>
          <a:ln/>
        </p:spPr>
        <p:txBody>
          <a:bodyPr anchor="t"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ts val="750"/>
              </a:spcBef>
              <a:spcAft>
                <a:spcPts val="75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u="sng" dirty="0" smtClean="0"/>
              <a:t>ADJECTIFS</a:t>
            </a:r>
            <a:endParaRPr lang="en-US" sz="3500" b="1" u="sng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762000" y="3733800"/>
            <a:ext cx="7772400" cy="1143000"/>
          </a:xfrm>
          <a:prstGeom prst="rect">
            <a:avLst/>
          </a:prstGeom>
          <a:ln/>
        </p:spPr>
        <p:txBody>
          <a:bodyPr anchor="t"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ts val="750"/>
              </a:spcBef>
              <a:spcAft>
                <a:spcPts val="75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/>
              <a:t>French adjectives are usually placed after the noun they modify when they don’t directly follow a form of </a:t>
            </a:r>
            <a:r>
              <a:rPr lang="en-US" sz="2400" b="1" dirty="0" err="1" smtClean="0">
                <a:solidFill>
                  <a:srgbClr val="2483C8"/>
                </a:solidFill>
              </a:rPr>
              <a:t>être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19977"/>
            <a:ext cx="9144000" cy="1180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65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Pratiquons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fr-FR" dirty="0" smtClean="0"/>
              <a:t>Elle </a:t>
            </a:r>
            <a:r>
              <a:rPr lang="fr-FR" dirty="0" smtClean="0"/>
              <a:t>adore la littérature (</a:t>
            </a:r>
            <a:r>
              <a:rPr lang="fr-FR" u="sng" dirty="0" smtClean="0"/>
              <a:t>français</a:t>
            </a:r>
            <a:r>
              <a:rPr lang="fr-FR" dirty="0" smtClean="0"/>
              <a:t>).</a:t>
            </a:r>
            <a:endParaRPr lang="fr-FR" dirty="0" smtClean="0"/>
          </a:p>
          <a:p>
            <a:pPr algn="r"/>
            <a:r>
              <a:rPr lang="fr-FR" i="1" dirty="0" smtClean="0"/>
              <a:t>Elle adore la littérature </a:t>
            </a:r>
            <a:r>
              <a:rPr lang="fr-FR" i="1" u="sng" dirty="0" smtClean="0"/>
              <a:t>française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Ce sont des actrices (suisse).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Il y a des universités (important).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Nous sommes des élèves (occupé)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M. Morin est un prof (patient)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Mme Morin est un prof (patient)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Je suis une personne (amusant)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Julie et Francine sont des amis (sincère)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 français est une (classe important)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Vous êtes des élèves (brillant)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Elles sont des actrices (intéressant)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Devoirs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" r="5000"/>
          <a:stretch>
            <a:fillRect/>
          </a:stretch>
        </p:blipFill>
        <p:spPr bwMode="auto">
          <a:xfrm>
            <a:off x="0" y="152400"/>
            <a:ext cx="9144000" cy="66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649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Présentations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/>
              <a:t>French 1</a:t>
            </a:r>
          </a:p>
          <a:p>
            <a:r>
              <a:rPr lang="en-US" dirty="0" smtClean="0"/>
              <a:t>Objective:  SWBAT </a:t>
            </a:r>
            <a:r>
              <a:rPr lang="en-US" dirty="0" smtClean="0"/>
              <a:t>understand the gist of a conversation, discuss personality traits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67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0" r="6667"/>
          <a:stretch>
            <a:fillRect/>
          </a:stretch>
        </p:blipFill>
        <p:spPr bwMode="auto">
          <a:xfrm>
            <a:off x="0" y="959677"/>
            <a:ext cx="9144000" cy="512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16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film: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www.vhlcentral.com</a:t>
            </a:r>
            <a:r>
              <a:rPr lang="en-US" dirty="0" smtClean="0"/>
              <a:t>, p.20-21</a:t>
            </a:r>
          </a:p>
          <a:p>
            <a:r>
              <a:rPr lang="en-US" dirty="0" smtClean="0"/>
              <a:t>Listen for:</a:t>
            </a:r>
          </a:p>
          <a:p>
            <a:pPr lvl="1"/>
            <a:r>
              <a:rPr lang="en-US" dirty="0" smtClean="0"/>
              <a:t>The gist of what is going on  (Overall, what is happening?)</a:t>
            </a:r>
          </a:p>
          <a:p>
            <a:pPr lvl="1"/>
            <a:r>
              <a:rPr lang="en-US" dirty="0" smtClean="0"/>
              <a:t>the words that you understand (</a:t>
            </a:r>
            <a:r>
              <a:rPr lang="en-US" b="1" i="1" dirty="0" smtClean="0"/>
              <a:t>write them down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How people talk about themselves and others (can you pick up on how to say I, you, he, she, we, they, etc)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2500" t="23000" r="1875" b="17000"/>
          <a:stretch>
            <a:fillRect/>
          </a:stretch>
        </p:blipFill>
        <p:spPr bwMode="auto">
          <a:xfrm>
            <a:off x="1295400" y="0"/>
            <a:ext cx="6477000" cy="532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750" t="23000" r="52500" b="65000"/>
          <a:stretch>
            <a:fillRect/>
          </a:stretch>
        </p:blipFill>
        <p:spPr bwMode="auto">
          <a:xfrm>
            <a:off x="677329" y="5334000"/>
            <a:ext cx="787400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646900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 29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3429000"/>
            <a:ext cx="2590800" cy="477054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</a:rPr>
              <a:t>Laure et Lucas</a:t>
            </a:r>
            <a:endParaRPr lang="en-US" sz="2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352800"/>
            <a:ext cx="1676400" cy="477054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</a:rPr>
              <a:t>Herv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é</a:t>
            </a:r>
            <a:endParaRPr lang="en-US" sz="25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30000" r="51875" b="8705"/>
          <a:stretch>
            <a:fillRect/>
          </a:stretch>
        </p:blipFill>
        <p:spPr bwMode="auto">
          <a:xfrm>
            <a:off x="1140372" y="0"/>
            <a:ext cx="69368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7000" y="838200"/>
            <a:ext cx="762000" cy="41549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Arial" pitchFamily="34" charset="0"/>
                <a:cs typeface="Arial" pitchFamily="34" charset="0"/>
              </a:rPr>
              <a:t>write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1475" t="15932" r="5819" b="31816"/>
          <a:stretch>
            <a:fillRect/>
          </a:stretch>
        </p:blipFill>
        <p:spPr bwMode="auto">
          <a:xfrm>
            <a:off x="99645" y="0"/>
            <a:ext cx="89681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758825" y="1143000"/>
            <a:ext cx="8080375" cy="1903413"/>
          </a:xfrm>
          <a:prstGeom prst="rect">
            <a:avLst/>
          </a:prstGeom>
          <a:ln/>
        </p:spPr>
        <p:txBody>
          <a:bodyPr anchor="t"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1500"/>
              </a:spcBef>
              <a:spcAft>
                <a:spcPts val="75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 smtClean="0">
                <a:solidFill>
                  <a:srgbClr val="FF8000"/>
                </a:solidFill>
              </a:rPr>
              <a:t>Point de </a:t>
            </a:r>
            <a:r>
              <a:rPr lang="en-US" sz="2400" b="1" dirty="0" err="1" smtClean="0">
                <a:solidFill>
                  <a:srgbClr val="FF8000"/>
                </a:solidFill>
              </a:rPr>
              <a:t>départ</a:t>
            </a:r>
            <a:endParaRPr lang="en-US" sz="2400" b="1" dirty="0" smtClean="0">
              <a:solidFill>
                <a:srgbClr val="FF8000"/>
              </a:solidFill>
            </a:endParaRPr>
          </a:p>
          <a:p>
            <a:pPr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subject = the </a:t>
            </a:r>
            <a:r>
              <a:rPr lang="en-US" sz="2400" dirty="0" smtClean="0"/>
              <a:t>person or thing that carries out the action. </a:t>
            </a:r>
            <a:r>
              <a:rPr lang="en-US" sz="2400" dirty="0" smtClean="0"/>
              <a:t>verb = the action </a:t>
            </a:r>
            <a:r>
              <a:rPr lang="en-US" sz="2400" dirty="0" smtClean="0"/>
              <a:t>itself.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580111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00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0" y="304800"/>
            <a:ext cx="9144000" cy="1295400"/>
          </a:xfrm>
          <a:prstGeom prst="rect">
            <a:avLst/>
          </a:prstGeom>
          <a:ln/>
        </p:spPr>
        <p:txBody>
          <a:bodyPr anchor="t"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1500"/>
              </a:spcBef>
              <a:spcAft>
                <a:spcPts val="750"/>
              </a:spcAft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 smtClean="0">
                <a:solidFill>
                  <a:srgbClr val="FF8000"/>
                </a:solidFill>
              </a:rPr>
              <a:t>Subject pronouns</a:t>
            </a:r>
          </a:p>
          <a:p>
            <a:pPr eaLnBrk="0" hangingPunct="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Subject pronouns </a:t>
            </a:r>
            <a:r>
              <a:rPr lang="en-US" sz="2400" u="sng" dirty="0" smtClean="0"/>
              <a:t>replace</a:t>
            </a:r>
            <a:r>
              <a:rPr lang="en-US" sz="2400" dirty="0" smtClean="0"/>
              <a:t> a noun that is the subject </a:t>
            </a:r>
            <a:r>
              <a:rPr lang="en-US" sz="2400" dirty="0" smtClean="0"/>
              <a:t>of </a:t>
            </a:r>
            <a:r>
              <a:rPr lang="en-US" sz="2400" dirty="0" smtClean="0"/>
              <a:t>a verb.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317642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95" t="5208" r="9522" b="7292"/>
          <a:stretch>
            <a:fillRect/>
          </a:stretch>
        </p:blipFill>
        <p:spPr bwMode="auto">
          <a:xfrm>
            <a:off x="1066800" y="2895600"/>
            <a:ext cx="726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80160"/>
            <a:ext cx="2819400" cy="51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38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81000" y="762000"/>
            <a:ext cx="8610600" cy="16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ts val="1500"/>
              </a:spcBef>
              <a:spcAft>
                <a:spcPts val="750"/>
              </a:spcAft>
            </a:pPr>
            <a:r>
              <a:rPr lang="en-US" b="1" dirty="0">
                <a:solidFill>
                  <a:srgbClr val="FF8000"/>
                </a:solidFill>
              </a:rPr>
              <a:t>Subject pronouns (continued)</a:t>
            </a:r>
          </a:p>
          <a:p>
            <a:r>
              <a:rPr lang="en-US" b="1" dirty="0" smtClean="0">
                <a:solidFill>
                  <a:srgbClr val="2483C8"/>
                </a:solidFill>
              </a:rPr>
              <a:t>on</a:t>
            </a:r>
            <a:r>
              <a:rPr lang="en-US" dirty="0" smtClean="0"/>
              <a:t> = people </a:t>
            </a:r>
            <a:r>
              <a:rPr lang="en-US" dirty="0"/>
              <a:t>in </a:t>
            </a:r>
            <a:r>
              <a:rPr lang="en-US" dirty="0" smtClean="0"/>
              <a:t>general (like </a:t>
            </a:r>
            <a:r>
              <a:rPr lang="en-US" i="1" dirty="0"/>
              <a:t>one</a:t>
            </a:r>
            <a:r>
              <a:rPr lang="en-US" dirty="0"/>
              <a:t>, </a:t>
            </a:r>
            <a:r>
              <a:rPr lang="en-US" i="1" dirty="0"/>
              <a:t>they</a:t>
            </a:r>
            <a:r>
              <a:rPr lang="en-US" dirty="0"/>
              <a:t>, or </a:t>
            </a:r>
            <a:r>
              <a:rPr lang="en-US" i="1" dirty="0"/>
              <a:t>you</a:t>
            </a:r>
            <a:r>
              <a:rPr lang="en-US" dirty="0"/>
              <a:t> sometimes </a:t>
            </a:r>
            <a:r>
              <a:rPr lang="en-US" dirty="0" smtClean="0"/>
              <a:t>do). </a:t>
            </a:r>
          </a:p>
          <a:p>
            <a:r>
              <a:rPr lang="en-US" b="1" dirty="0" smtClean="0">
                <a:solidFill>
                  <a:srgbClr val="2483C8"/>
                </a:solidFill>
              </a:rPr>
              <a:t>On</a:t>
            </a:r>
            <a:r>
              <a:rPr lang="en-US" dirty="0" smtClean="0"/>
              <a:t> </a:t>
            </a:r>
            <a:r>
              <a:rPr lang="en-US" dirty="0"/>
              <a:t>can also mean </a:t>
            </a:r>
            <a:r>
              <a:rPr lang="en-US" i="1" dirty="0"/>
              <a:t>we</a:t>
            </a:r>
            <a:r>
              <a:rPr lang="en-US" dirty="0"/>
              <a:t> in a casual style. </a:t>
            </a:r>
            <a:endParaRPr lang="en-US" dirty="0" smtClean="0"/>
          </a:p>
          <a:p>
            <a:r>
              <a:rPr lang="en-US" b="1" dirty="0" smtClean="0">
                <a:solidFill>
                  <a:srgbClr val="2483C8"/>
                </a:solidFill>
              </a:rPr>
              <a:t>On</a:t>
            </a:r>
            <a:r>
              <a:rPr lang="en-US" dirty="0" smtClean="0"/>
              <a:t> </a:t>
            </a:r>
            <a:r>
              <a:rPr lang="en-US" dirty="0"/>
              <a:t>always takes the same verb form as </a:t>
            </a:r>
            <a:r>
              <a:rPr lang="en-US" b="1" dirty="0" err="1">
                <a:solidFill>
                  <a:srgbClr val="2483C8"/>
                </a:solidFill>
              </a:rPr>
              <a:t>il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2483C8"/>
                </a:solidFill>
              </a:rPr>
              <a:t>elle</a:t>
            </a:r>
            <a:r>
              <a:rPr lang="en-US" dirty="0"/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728" y="3352800"/>
            <a:ext cx="852467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24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159828" y="685801"/>
            <a:ext cx="3984172" cy="6172199"/>
          </a:xfrm>
        </p:spPr>
        <p:txBody>
          <a:bodyPr/>
          <a:lstStyle/>
          <a:p>
            <a:pPr marL="18288" indent="0">
              <a:buNone/>
            </a:pPr>
            <a:endParaRPr lang="fr-FR" dirty="0" smtClean="0">
              <a:effectLst/>
            </a:endParaRPr>
          </a:p>
          <a:p>
            <a:pPr marL="18288" indent="0">
              <a:buNone/>
            </a:pPr>
            <a:endParaRPr lang="fr-FR" dirty="0" smtClean="0"/>
          </a:p>
          <a:p>
            <a:pPr marL="18288" indent="0">
              <a:buNone/>
            </a:pPr>
            <a:endParaRPr lang="fr-FR" dirty="0" smtClean="0">
              <a:effectLst/>
            </a:endParaRPr>
          </a:p>
          <a:p>
            <a:pPr marL="18288" indent="0">
              <a:buNone/>
            </a:pPr>
            <a:endParaRPr lang="fr-FR" dirty="0" smtClean="0"/>
          </a:p>
          <a:p>
            <a:pPr marL="18288" indent="0">
              <a:buNone/>
            </a:pPr>
            <a:r>
              <a:rPr lang="fr-FR" dirty="0" smtClean="0">
                <a:effectLst/>
              </a:rPr>
              <a:t>Je </a:t>
            </a:r>
            <a:r>
              <a:rPr lang="fr-FR" dirty="0">
                <a:effectLst/>
              </a:rPr>
              <a:t>m’appelle </a:t>
            </a:r>
            <a:r>
              <a:rPr lang="fr-FR" dirty="0" smtClean="0">
                <a:effectLst/>
              </a:rPr>
              <a:t>Madame </a:t>
            </a:r>
            <a:r>
              <a:rPr lang="fr-FR" dirty="0">
                <a:effectLst/>
              </a:rPr>
              <a:t>Call.  </a:t>
            </a:r>
            <a:r>
              <a:rPr lang="fr-FR" dirty="0" smtClean="0">
                <a:effectLst/>
              </a:rPr>
              <a:t>Je </a:t>
            </a:r>
            <a:r>
              <a:rPr lang="fr-FR" b="1" dirty="0" smtClean="0">
                <a:effectLst/>
              </a:rPr>
              <a:t>suis</a:t>
            </a:r>
            <a:r>
              <a:rPr lang="fr-FR" dirty="0" smtClean="0">
                <a:effectLst/>
              </a:rPr>
              <a:t> d’Utah.  Je </a:t>
            </a:r>
            <a:r>
              <a:rPr lang="fr-FR" b="1" dirty="0">
                <a:effectLst/>
              </a:rPr>
              <a:t>suis</a:t>
            </a:r>
            <a:r>
              <a:rPr lang="fr-FR" dirty="0">
                <a:effectLst/>
              </a:rPr>
              <a:t> prof de français.  Je </a:t>
            </a:r>
            <a:r>
              <a:rPr lang="fr-FR" b="1" dirty="0">
                <a:effectLst/>
              </a:rPr>
              <a:t>suis</a:t>
            </a:r>
            <a:r>
              <a:rPr lang="fr-FR" dirty="0">
                <a:effectLst/>
              </a:rPr>
              <a:t> </a:t>
            </a:r>
            <a:r>
              <a:rPr lang="fr-FR" u="sng" dirty="0">
                <a:effectLst/>
              </a:rPr>
              <a:t>énergique</a:t>
            </a:r>
            <a:r>
              <a:rPr lang="fr-FR" dirty="0">
                <a:effectLst/>
              </a:rPr>
              <a:t>, </a:t>
            </a:r>
            <a:r>
              <a:rPr lang="fr-FR" u="sng" dirty="0">
                <a:effectLst/>
              </a:rPr>
              <a:t>curieuse</a:t>
            </a:r>
            <a:r>
              <a:rPr lang="fr-FR" dirty="0">
                <a:effectLst/>
              </a:rPr>
              <a:t>, et </a:t>
            </a:r>
            <a:r>
              <a:rPr lang="fr-FR" u="sng" dirty="0">
                <a:effectLst/>
              </a:rPr>
              <a:t>petite</a:t>
            </a:r>
            <a:r>
              <a:rPr lang="fr-FR" dirty="0" smtClean="0">
                <a:effectLst/>
              </a:rPr>
              <a:t>.  Je ne </a:t>
            </a:r>
            <a:r>
              <a:rPr lang="fr-FR" b="1" dirty="0" smtClean="0">
                <a:effectLst/>
              </a:rPr>
              <a:t>suis</a:t>
            </a:r>
            <a:r>
              <a:rPr lang="fr-FR" dirty="0" smtClean="0">
                <a:effectLst/>
              </a:rPr>
              <a:t> pas </a:t>
            </a:r>
            <a:r>
              <a:rPr lang="fr-FR" u="sng" dirty="0" smtClean="0">
                <a:effectLst/>
              </a:rPr>
              <a:t>grande</a:t>
            </a:r>
            <a:r>
              <a:rPr lang="fr-FR" dirty="0" smtClean="0">
                <a:effectLst/>
              </a:rPr>
              <a:t>.</a:t>
            </a:r>
            <a:endParaRPr lang="en-US" dirty="0"/>
          </a:p>
        </p:txBody>
      </p:sp>
      <p:pic>
        <p:nvPicPr>
          <p:cNvPr id="2050" name="Picture 2" descr="https://fbcdn-sphotos-d-a.akamaihd.net/hphotos-ak-ash4/2592_1111904033035_672804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21771"/>
            <a:ext cx="5127171" cy="6836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67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3391</TotalTime>
  <Words>510</Words>
  <Application>Microsoft Office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Pile/Face</vt:lpstr>
      <vt:lpstr>Présentations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Pratiquons</vt:lpstr>
      <vt:lpstr>Slide 16</vt:lpstr>
      <vt:lpstr>Pratiquons</vt:lpstr>
      <vt:lpstr>Devoirs</vt:lpstr>
      <vt:lpstr>Slide 19</vt:lpstr>
      <vt:lpstr>Slide 20</vt:lpstr>
      <vt:lpstr>Le film:</vt:lpstr>
    </vt:vector>
  </TitlesOfParts>
  <Company>Canyons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</dc:title>
  <dc:creator>Call, Brittany</dc:creator>
  <cp:lastModifiedBy>CALL</cp:lastModifiedBy>
  <cp:revision>89</cp:revision>
  <cp:lastPrinted>2013-08-26T14:15:44Z</cp:lastPrinted>
  <dcterms:created xsi:type="dcterms:W3CDTF">2013-08-16T15:39:18Z</dcterms:created>
  <dcterms:modified xsi:type="dcterms:W3CDTF">2013-08-30T00:22:38Z</dcterms:modified>
</cp:coreProperties>
</file>