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6"/>
  </p:notesMasterIdLst>
  <p:handoutMasterIdLst>
    <p:handoutMasterId r:id="rId17"/>
  </p:handoutMasterIdLst>
  <p:sldIdLst>
    <p:sldId id="375" r:id="rId2"/>
    <p:sldId id="415" r:id="rId3"/>
    <p:sldId id="418" r:id="rId4"/>
    <p:sldId id="416" r:id="rId5"/>
    <p:sldId id="419" r:id="rId6"/>
    <p:sldId id="420" r:id="rId7"/>
    <p:sldId id="421" r:id="rId8"/>
    <p:sldId id="417" r:id="rId9"/>
    <p:sldId id="422" r:id="rId10"/>
    <p:sldId id="423" r:id="rId11"/>
    <p:sldId id="424" r:id="rId12"/>
    <p:sldId id="425" r:id="rId13"/>
    <p:sldId id="426" r:id="rId14"/>
    <p:sldId id="41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83" autoAdjust="0"/>
    <p:restoredTop sz="94660"/>
  </p:normalViewPr>
  <p:slideViewPr>
    <p:cSldViewPr>
      <p:cViewPr>
        <p:scale>
          <a:sx n="50" d="100"/>
          <a:sy n="50" d="100"/>
        </p:scale>
        <p:origin x="-78" y="-4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E951F5-0DBD-4271-AF8E-EF66D38D05D4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7F7661-3EBF-48D6-9D82-F26EE7AD8C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674423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478033-0C6D-4A60-A635-D64B5009089A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DC1923-231A-45E5-BC2C-FB4B444952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87287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aseline="0" dirty="0" smtClean="0"/>
              <a:t>You have 5 minutes to prepare for the quiz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DC1923-231A-45E5-BC2C-FB4B4449522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DC1923-231A-45E5-BC2C-FB4B4449522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259689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DC1923-231A-45E5-BC2C-FB4B4449522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095900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aseline="0" dirty="0" smtClean="0"/>
              <a:t>You have 5 minutes to prepare for the quiz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DC1923-231A-45E5-BC2C-FB4B4449522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aseline="0" dirty="0" smtClean="0"/>
              <a:t>You have 5 minutes to prepare for the quiz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DC1923-231A-45E5-BC2C-FB4B4449522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DC1923-231A-45E5-BC2C-FB4B4449522A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1984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9D6C10F-E884-4E4C-8EFA-7AF61A16A504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21697AB-F791-4CF0-8100-C18C0813E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D6C10F-E884-4E4C-8EFA-7AF61A16A504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1697AB-F791-4CF0-8100-C18C0813E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9D6C10F-E884-4E4C-8EFA-7AF61A16A504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21697AB-F791-4CF0-8100-C18C0813E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D6C10F-E884-4E4C-8EFA-7AF61A16A504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1697AB-F791-4CF0-8100-C18C0813E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9D6C10F-E884-4E4C-8EFA-7AF61A16A504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21697AB-F791-4CF0-8100-C18C0813E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D6C10F-E884-4E4C-8EFA-7AF61A16A504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1697AB-F791-4CF0-8100-C18C0813E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D6C10F-E884-4E4C-8EFA-7AF61A16A504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1697AB-F791-4CF0-8100-C18C0813E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D6C10F-E884-4E4C-8EFA-7AF61A16A504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1697AB-F791-4CF0-8100-C18C0813E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9D6C10F-E884-4E4C-8EFA-7AF61A16A504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1697AB-F791-4CF0-8100-C18C0813E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D6C10F-E884-4E4C-8EFA-7AF61A16A504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1697AB-F791-4CF0-8100-C18C0813E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D6C10F-E884-4E4C-8EFA-7AF61A16A504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1697AB-F791-4CF0-8100-C18C0813E7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9D6C10F-E884-4E4C-8EFA-7AF61A16A504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21697AB-F791-4CF0-8100-C18C0813E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aits.utexas.edu/fi/html/toc/03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wmf"/><Relationship Id="rId5" Type="http://schemas.openxmlformats.org/officeDocument/2006/relationships/image" Target="../media/image9.png"/><Relationship Id="rId4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-457200"/>
            <a:ext cx="7239000" cy="1143000"/>
          </a:xfrm>
        </p:spPr>
        <p:txBody>
          <a:bodyPr/>
          <a:lstStyle/>
          <a:p>
            <a:r>
              <a:rPr lang="fr-FR" dirty="0" smtClean="0"/>
              <a:t>Pile/Face:  présent et futur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8153400" cy="63246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fr-FR" sz="2400" dirty="0"/>
              <a:t>Q</a:t>
            </a:r>
            <a:r>
              <a:rPr lang="fr-FR" sz="2400" dirty="0" smtClean="0"/>
              <a:t>u’est-ce </a:t>
            </a:r>
            <a:r>
              <a:rPr lang="fr-FR" sz="2400" dirty="0"/>
              <a:t>que tu as </a:t>
            </a:r>
            <a:r>
              <a:rPr lang="fr-FR" sz="2400" dirty="0" smtClean="0"/>
              <a:t>mangé hier?</a:t>
            </a:r>
            <a:endParaRPr lang="fr-FR" sz="2400" dirty="0"/>
          </a:p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Qu’est-ce </a:t>
            </a:r>
            <a:r>
              <a:rPr lang="fr-FR" sz="2400" dirty="0"/>
              <a:t>que tu as </a:t>
            </a:r>
            <a:r>
              <a:rPr lang="fr-FR" sz="2400" dirty="0" smtClean="0"/>
              <a:t>joué hier?</a:t>
            </a:r>
            <a:endParaRPr lang="fr-FR" sz="2400" dirty="0"/>
          </a:p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Qu’est-ce </a:t>
            </a:r>
            <a:r>
              <a:rPr lang="fr-FR" sz="2400" dirty="0"/>
              <a:t>que tu as </a:t>
            </a:r>
            <a:r>
              <a:rPr lang="fr-FR" sz="2400" dirty="0" smtClean="0"/>
              <a:t>étudié hier?</a:t>
            </a:r>
            <a:endParaRPr lang="fr-FR" sz="2400" dirty="0"/>
          </a:p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Qu’est-ce </a:t>
            </a:r>
            <a:r>
              <a:rPr lang="fr-FR" sz="2400" dirty="0"/>
              <a:t>que tu as </a:t>
            </a:r>
            <a:r>
              <a:rPr lang="fr-FR" sz="2400" dirty="0" smtClean="0"/>
              <a:t>regardé hier?</a:t>
            </a:r>
            <a:endParaRPr lang="fr-FR" sz="2400" dirty="0"/>
          </a:p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Qu’est-ce </a:t>
            </a:r>
            <a:r>
              <a:rPr lang="fr-FR" sz="2400" dirty="0"/>
              <a:t>que tu as </a:t>
            </a:r>
            <a:r>
              <a:rPr lang="fr-FR" sz="2400" dirty="0" smtClean="0"/>
              <a:t>écouté hier?</a:t>
            </a:r>
            <a:endParaRPr lang="fr-FR" sz="2400" dirty="0"/>
          </a:p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Quand est-ce </a:t>
            </a:r>
            <a:r>
              <a:rPr lang="fr-FR" sz="2400" dirty="0"/>
              <a:t>que tu as fini tes devoirs?</a:t>
            </a:r>
          </a:p>
          <a:p>
            <a:pPr marL="457200" indent="-457200">
              <a:buFont typeface="+mj-lt"/>
              <a:buAutoNum type="arabicParenR"/>
            </a:pPr>
            <a:r>
              <a:rPr lang="fr-FR" sz="2400" dirty="0"/>
              <a:t>Quand est-ce que tu a mangé hier?</a:t>
            </a:r>
          </a:p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Est-ce que </a:t>
            </a:r>
            <a:r>
              <a:rPr lang="fr-FR" sz="2400" dirty="0"/>
              <a:t>tu as attendu le </a:t>
            </a:r>
            <a:r>
              <a:rPr lang="fr-FR" sz="2400" dirty="0" smtClean="0"/>
              <a:t>bus hier?</a:t>
            </a:r>
            <a:endParaRPr lang="fr-FR" sz="2400" dirty="0"/>
          </a:p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Est-ce </a:t>
            </a:r>
            <a:r>
              <a:rPr lang="fr-FR" sz="2400" dirty="0"/>
              <a:t>que tu as entendu de la </a:t>
            </a:r>
            <a:r>
              <a:rPr lang="fr-FR" sz="2400" dirty="0" smtClean="0"/>
              <a:t>musique hier?</a:t>
            </a:r>
            <a:endParaRPr lang="fr-FR" sz="2400" dirty="0"/>
          </a:p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Est-ce </a:t>
            </a:r>
            <a:r>
              <a:rPr lang="fr-FR" sz="2400" dirty="0"/>
              <a:t>que tu as obéi à tes </a:t>
            </a:r>
            <a:r>
              <a:rPr lang="fr-FR" sz="2400" dirty="0" smtClean="0"/>
              <a:t>parents hier?</a:t>
            </a:r>
            <a:endParaRPr lang="fr-FR" sz="2400" dirty="0"/>
          </a:p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Qu’est-ce </a:t>
            </a:r>
            <a:r>
              <a:rPr lang="fr-FR" sz="2400" dirty="0"/>
              <a:t>que tu as </a:t>
            </a:r>
            <a:r>
              <a:rPr lang="fr-FR" sz="2400" dirty="0" smtClean="0"/>
              <a:t>aimé hier?</a:t>
            </a:r>
            <a:endParaRPr lang="fr-FR" sz="2400" dirty="0"/>
          </a:p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Où est-ce que vous avez voyagé?</a:t>
            </a:r>
          </a:p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Quelle station de ski est-ce que vous </a:t>
            </a:r>
            <a:r>
              <a:rPr lang="fr-FR" sz="2400" dirty="0"/>
              <a:t>avez </a:t>
            </a:r>
            <a:r>
              <a:rPr lang="fr-FR" sz="2400" dirty="0" smtClean="0"/>
              <a:t>visité?</a:t>
            </a:r>
          </a:p>
        </p:txBody>
      </p:sp>
    </p:spTree>
    <p:extLst>
      <p:ext uri="{BB962C8B-B14F-4D97-AF65-F5344CB8AC3E}">
        <p14:creationId xmlns:p14="http://schemas.microsoft.com/office/powerpoint/2010/main" xmlns="" val="219951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09600" y="228600"/>
          <a:ext cx="7239000" cy="63066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3000"/>
                <a:gridCol w="2413000"/>
                <a:gridCol w="2413000"/>
              </a:tblGrid>
              <a:tr h="370840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latin typeface="Calibri"/>
                          <a:ea typeface="Calibri"/>
                          <a:cs typeface="Times New Roman"/>
                        </a:rPr>
                        <a:t>PARTICIPE</a:t>
                      </a:r>
                      <a:r>
                        <a:rPr lang="en-US" sz="3200" baseline="0" dirty="0" smtClean="0">
                          <a:latin typeface="Calibri"/>
                          <a:ea typeface="Calibri"/>
                          <a:cs typeface="Times New Roman"/>
                        </a:rPr>
                        <a:t> PASSE</a:t>
                      </a:r>
                      <a:endParaRPr lang="en-US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200" b="1" dirty="0">
                          <a:latin typeface="Times New Roman"/>
                          <a:ea typeface="Times New Roman"/>
                          <a:cs typeface="Times New Roman"/>
                        </a:rPr>
                        <a:t>vu</a:t>
                      </a:r>
                      <a:endParaRPr lang="en-US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200">
                          <a:latin typeface="Times New Roman"/>
                          <a:ea typeface="Times New Roman"/>
                          <a:cs typeface="Times New Roman"/>
                        </a:rPr>
                        <a:t>voir</a:t>
                      </a:r>
                      <a:endParaRPr lang="en-US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200">
                          <a:latin typeface="Times New Roman"/>
                          <a:ea typeface="Times New Roman"/>
                          <a:cs typeface="Times New Roman"/>
                        </a:rPr>
                        <a:t>to see</a:t>
                      </a:r>
                      <a:endParaRPr lang="en-US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200" b="1">
                          <a:latin typeface="Times New Roman"/>
                          <a:ea typeface="Times New Roman"/>
                          <a:cs typeface="Times New Roman"/>
                        </a:rPr>
                        <a:t>su</a:t>
                      </a:r>
                      <a:endParaRPr lang="en-US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200" dirty="0">
                          <a:latin typeface="Times New Roman"/>
                          <a:ea typeface="Times New Roman"/>
                          <a:cs typeface="Times New Roman"/>
                        </a:rPr>
                        <a:t>savoir</a:t>
                      </a:r>
                      <a:endParaRPr lang="en-US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200">
                          <a:latin typeface="Times New Roman"/>
                          <a:ea typeface="Times New Roman"/>
                          <a:cs typeface="Times New Roman"/>
                        </a:rPr>
                        <a:t>to know</a:t>
                      </a:r>
                      <a:endParaRPr lang="en-US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200" b="1">
                          <a:latin typeface="Times New Roman"/>
                          <a:ea typeface="Times New Roman"/>
                          <a:cs typeface="Times New Roman"/>
                        </a:rPr>
                        <a:t>connu</a:t>
                      </a:r>
                      <a:endParaRPr lang="en-US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200" dirty="0">
                          <a:latin typeface="Times New Roman"/>
                          <a:ea typeface="Times New Roman"/>
                          <a:cs typeface="Times New Roman"/>
                        </a:rPr>
                        <a:t>connaître</a:t>
                      </a:r>
                      <a:endParaRPr lang="en-US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200">
                          <a:latin typeface="Times New Roman"/>
                          <a:ea typeface="Times New Roman"/>
                          <a:cs typeface="Times New Roman"/>
                        </a:rPr>
                        <a:t>to know</a:t>
                      </a:r>
                      <a:endParaRPr lang="en-US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200" b="1">
                          <a:latin typeface="Times New Roman"/>
                          <a:ea typeface="Times New Roman"/>
                          <a:cs typeface="Times New Roman"/>
                        </a:rPr>
                        <a:t>dit</a:t>
                      </a:r>
                      <a:endParaRPr lang="en-US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200">
                          <a:latin typeface="Times New Roman"/>
                          <a:ea typeface="Times New Roman"/>
                          <a:cs typeface="Times New Roman"/>
                        </a:rPr>
                        <a:t>dire</a:t>
                      </a:r>
                      <a:endParaRPr lang="en-US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200" dirty="0">
                          <a:latin typeface="Times New Roman"/>
                          <a:ea typeface="Times New Roman"/>
                          <a:cs typeface="Times New Roman"/>
                        </a:rPr>
                        <a:t>to </a:t>
                      </a:r>
                      <a:r>
                        <a:rPr lang="fr-FR" sz="3200" dirty="0" err="1">
                          <a:latin typeface="Times New Roman"/>
                          <a:ea typeface="Times New Roman"/>
                          <a:cs typeface="Times New Roman"/>
                        </a:rPr>
                        <a:t>say</a:t>
                      </a:r>
                      <a:endParaRPr lang="en-US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200" b="1">
                          <a:latin typeface="Times New Roman"/>
                          <a:ea typeface="Times New Roman"/>
                          <a:cs typeface="Times New Roman"/>
                        </a:rPr>
                        <a:t>lu</a:t>
                      </a:r>
                      <a:endParaRPr lang="en-US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200">
                          <a:latin typeface="Times New Roman"/>
                          <a:ea typeface="Times New Roman"/>
                          <a:cs typeface="Times New Roman"/>
                        </a:rPr>
                        <a:t>lire</a:t>
                      </a:r>
                      <a:endParaRPr lang="en-US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200" dirty="0">
                          <a:latin typeface="Times New Roman"/>
                          <a:ea typeface="Times New Roman"/>
                          <a:cs typeface="Times New Roman"/>
                        </a:rPr>
                        <a:t>to </a:t>
                      </a:r>
                      <a:r>
                        <a:rPr lang="fr-FR" sz="3200" dirty="0" err="1">
                          <a:latin typeface="Times New Roman"/>
                          <a:ea typeface="Times New Roman"/>
                          <a:cs typeface="Times New Roman"/>
                        </a:rPr>
                        <a:t>read</a:t>
                      </a:r>
                      <a:endParaRPr lang="en-US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200" b="1">
                          <a:latin typeface="Times New Roman"/>
                          <a:ea typeface="Times New Roman"/>
                          <a:cs typeface="Times New Roman"/>
                        </a:rPr>
                        <a:t>écrit</a:t>
                      </a:r>
                      <a:endParaRPr lang="en-US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200">
                          <a:latin typeface="Times New Roman"/>
                          <a:ea typeface="Times New Roman"/>
                          <a:cs typeface="Times New Roman"/>
                        </a:rPr>
                        <a:t>écrire</a:t>
                      </a:r>
                      <a:endParaRPr lang="en-US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200" dirty="0">
                          <a:latin typeface="Times New Roman"/>
                          <a:ea typeface="Times New Roman"/>
                          <a:cs typeface="Times New Roman"/>
                        </a:rPr>
                        <a:t>to </a:t>
                      </a:r>
                      <a:r>
                        <a:rPr lang="fr-FR" sz="3200" dirty="0" err="1">
                          <a:latin typeface="Times New Roman"/>
                          <a:ea typeface="Times New Roman"/>
                          <a:cs typeface="Times New Roman"/>
                        </a:rPr>
                        <a:t>write</a:t>
                      </a:r>
                      <a:endParaRPr lang="en-US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200" b="1">
                          <a:latin typeface="Times New Roman"/>
                          <a:ea typeface="Times New Roman"/>
                          <a:cs typeface="Times New Roman"/>
                        </a:rPr>
                        <a:t>pu</a:t>
                      </a:r>
                      <a:endParaRPr lang="en-US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200">
                          <a:latin typeface="Times New Roman"/>
                          <a:ea typeface="Times New Roman"/>
                          <a:cs typeface="Times New Roman"/>
                        </a:rPr>
                        <a:t>pouvoir</a:t>
                      </a:r>
                      <a:endParaRPr lang="en-US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200" dirty="0">
                          <a:latin typeface="Times New Roman"/>
                          <a:ea typeface="Times New Roman"/>
                          <a:cs typeface="Times New Roman"/>
                        </a:rPr>
                        <a:t>to </a:t>
                      </a:r>
                      <a:r>
                        <a:rPr lang="fr-FR" sz="3200" dirty="0" err="1">
                          <a:latin typeface="Times New Roman"/>
                          <a:ea typeface="Times New Roman"/>
                          <a:cs typeface="Times New Roman"/>
                        </a:rPr>
                        <a:t>be</a:t>
                      </a:r>
                      <a:r>
                        <a:rPr lang="fr-FR" sz="3200" dirty="0">
                          <a:latin typeface="Times New Roman"/>
                          <a:ea typeface="Times New Roman"/>
                          <a:cs typeface="Times New Roman"/>
                        </a:rPr>
                        <a:t> able to</a:t>
                      </a:r>
                      <a:endParaRPr lang="en-US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200" b="1">
                          <a:latin typeface="Times New Roman"/>
                          <a:ea typeface="Times New Roman"/>
                          <a:cs typeface="Times New Roman"/>
                        </a:rPr>
                        <a:t>voulu</a:t>
                      </a:r>
                      <a:endParaRPr lang="en-US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200">
                          <a:latin typeface="Times New Roman"/>
                          <a:ea typeface="Times New Roman"/>
                          <a:cs typeface="Times New Roman"/>
                        </a:rPr>
                        <a:t>vouloir</a:t>
                      </a:r>
                      <a:endParaRPr lang="en-US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200" dirty="0">
                          <a:latin typeface="Times New Roman"/>
                          <a:ea typeface="Times New Roman"/>
                          <a:cs typeface="Times New Roman"/>
                        </a:rPr>
                        <a:t>to </a:t>
                      </a:r>
                      <a:r>
                        <a:rPr lang="fr-FR" sz="3200" dirty="0" err="1">
                          <a:latin typeface="Times New Roman"/>
                          <a:ea typeface="Times New Roman"/>
                          <a:cs typeface="Times New Roman"/>
                        </a:rPr>
                        <a:t>want</a:t>
                      </a:r>
                      <a:endParaRPr lang="en-US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200" b="1">
                          <a:latin typeface="Times New Roman"/>
                          <a:ea typeface="Times New Roman"/>
                          <a:cs typeface="Times New Roman"/>
                        </a:rPr>
                        <a:t>dû</a:t>
                      </a:r>
                      <a:endParaRPr lang="en-US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200">
                          <a:latin typeface="Times New Roman"/>
                          <a:ea typeface="Times New Roman"/>
                          <a:cs typeface="Times New Roman"/>
                        </a:rPr>
                        <a:t>devoir</a:t>
                      </a:r>
                      <a:endParaRPr lang="en-US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200" dirty="0">
                          <a:latin typeface="Times New Roman"/>
                          <a:ea typeface="Times New Roman"/>
                          <a:cs typeface="Times New Roman"/>
                        </a:rPr>
                        <a:t>to have to</a:t>
                      </a:r>
                      <a:endParaRPr lang="en-US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200" b="1">
                          <a:latin typeface="Times New Roman"/>
                          <a:ea typeface="Times New Roman"/>
                          <a:cs typeface="Times New Roman"/>
                        </a:rPr>
                        <a:t>tenu</a:t>
                      </a:r>
                      <a:endParaRPr lang="en-US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200">
                          <a:latin typeface="Times New Roman"/>
                          <a:ea typeface="Times New Roman"/>
                          <a:cs typeface="Times New Roman"/>
                        </a:rPr>
                        <a:t>tenir</a:t>
                      </a:r>
                      <a:endParaRPr lang="en-US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200" dirty="0">
                          <a:latin typeface="Times New Roman"/>
                          <a:ea typeface="Times New Roman"/>
                          <a:cs typeface="Times New Roman"/>
                        </a:rPr>
                        <a:t>to </a:t>
                      </a:r>
                      <a:r>
                        <a:rPr lang="fr-FR" sz="3200" dirty="0" err="1">
                          <a:latin typeface="Times New Roman"/>
                          <a:ea typeface="Times New Roman"/>
                          <a:cs typeface="Times New Roman"/>
                        </a:rPr>
                        <a:t>hold</a:t>
                      </a:r>
                      <a:endParaRPr lang="en-US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200" b="1">
                          <a:latin typeface="Times New Roman"/>
                          <a:ea typeface="Times New Roman"/>
                          <a:cs typeface="Times New Roman"/>
                        </a:rPr>
                        <a:t>reçu</a:t>
                      </a:r>
                      <a:endParaRPr lang="en-US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200">
                          <a:latin typeface="Times New Roman"/>
                          <a:ea typeface="Times New Roman"/>
                          <a:cs typeface="Times New Roman"/>
                        </a:rPr>
                        <a:t>recevoir</a:t>
                      </a:r>
                      <a:endParaRPr lang="en-US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200" dirty="0">
                          <a:latin typeface="Times New Roman"/>
                          <a:ea typeface="Times New Roman"/>
                          <a:cs typeface="Times New Roman"/>
                        </a:rPr>
                        <a:t>to </a:t>
                      </a:r>
                      <a:r>
                        <a:rPr lang="fr-FR" sz="3200" dirty="0" err="1">
                          <a:latin typeface="Times New Roman"/>
                          <a:ea typeface="Times New Roman"/>
                          <a:cs typeface="Times New Roman"/>
                        </a:rPr>
                        <a:t>receive</a:t>
                      </a:r>
                      <a:endParaRPr lang="en-US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PRATIQUONS!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Changez la phrase du temps présent au pass</a:t>
            </a:r>
            <a:r>
              <a:rPr lang="fr-FR" dirty="0" smtClean="0"/>
              <a:t>é</a:t>
            </a:r>
            <a:r>
              <a:rPr lang="fr-FR" dirty="0" smtClean="0"/>
              <a:t> composé</a:t>
            </a:r>
          </a:p>
          <a:p>
            <a:endParaRPr lang="fr-FR" dirty="0" smtClean="0"/>
          </a:p>
          <a:p>
            <a:r>
              <a:rPr lang="fr-FR" dirty="0" smtClean="0"/>
              <a:t>Je fais du camping   </a:t>
            </a:r>
            <a:r>
              <a:rPr lang="fr-FR" i="1" dirty="0" smtClean="0"/>
              <a:t>J’ai fait du camping</a:t>
            </a:r>
            <a:endParaRPr lang="fr-FR" dirty="0" smtClean="0"/>
          </a:p>
          <a:p>
            <a:r>
              <a:rPr lang="fr-FR" dirty="0" smtClean="0"/>
              <a:t>Tu n’entends pas      </a:t>
            </a:r>
            <a:r>
              <a:rPr lang="fr-FR" i="1" dirty="0" smtClean="0"/>
              <a:t>Tu n’as pas entendu</a:t>
            </a:r>
            <a:endParaRPr lang="fr-F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-457200"/>
            <a:ext cx="7239000" cy="1143000"/>
          </a:xfrm>
        </p:spPr>
        <p:txBody>
          <a:bodyPr/>
          <a:lstStyle/>
          <a:p>
            <a:r>
              <a:rPr lang="fr-FR" dirty="0" smtClean="0"/>
              <a:t>Changez!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8153400" cy="63246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Je </a:t>
            </a:r>
            <a:r>
              <a:rPr lang="fr-FR" sz="2400" i="1" dirty="0" smtClean="0"/>
              <a:t>lis</a:t>
            </a:r>
            <a:r>
              <a:rPr lang="fr-FR" sz="2400" dirty="0" smtClean="0"/>
              <a:t> le journal     (</a:t>
            </a:r>
            <a:r>
              <a:rPr lang="fr-FR" sz="2400" i="1" dirty="0" smtClean="0"/>
              <a:t>lire</a:t>
            </a:r>
            <a:r>
              <a:rPr lang="fr-FR" sz="2400" dirty="0" smtClean="0"/>
              <a:t>)</a:t>
            </a:r>
          </a:p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Nous </a:t>
            </a:r>
            <a:r>
              <a:rPr lang="fr-FR" sz="2400" i="1" dirty="0" smtClean="0"/>
              <a:t>voyons</a:t>
            </a:r>
            <a:r>
              <a:rPr lang="fr-FR" sz="2400" dirty="0" smtClean="0"/>
              <a:t> le film     (</a:t>
            </a:r>
            <a:r>
              <a:rPr lang="fr-FR" sz="2400" i="1" dirty="0" smtClean="0"/>
              <a:t>voir</a:t>
            </a:r>
            <a:r>
              <a:rPr lang="fr-FR" sz="2400" dirty="0" smtClean="0"/>
              <a:t>)</a:t>
            </a:r>
          </a:p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Vous faites les valises</a:t>
            </a:r>
          </a:p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Marc et Juliette écoutent de la musique</a:t>
            </a:r>
          </a:p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Tu prends le métro</a:t>
            </a:r>
          </a:p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Francine </a:t>
            </a:r>
            <a:r>
              <a:rPr lang="fr-FR" sz="2400" i="1" dirty="0" smtClean="0"/>
              <a:t>peut</a:t>
            </a:r>
            <a:r>
              <a:rPr lang="fr-FR" sz="2400" dirty="0" smtClean="0"/>
              <a:t> voyager </a:t>
            </a:r>
            <a:r>
              <a:rPr lang="fr-FR" sz="2400" dirty="0" smtClean="0"/>
              <a:t>à </a:t>
            </a:r>
            <a:r>
              <a:rPr lang="fr-FR" sz="2400" dirty="0" smtClean="0"/>
              <a:t>l’étranger     </a:t>
            </a:r>
            <a:r>
              <a:rPr lang="fr-FR" sz="2400" dirty="0" smtClean="0"/>
              <a:t>(</a:t>
            </a:r>
            <a:r>
              <a:rPr lang="fr-FR" sz="2400" i="1" dirty="0" smtClean="0"/>
              <a:t>pouvoir</a:t>
            </a:r>
            <a:r>
              <a:rPr lang="fr-FR" sz="2400" dirty="0" smtClean="0"/>
              <a:t>)</a:t>
            </a:r>
          </a:p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Je finis mon séjour</a:t>
            </a:r>
          </a:p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Tu </a:t>
            </a:r>
            <a:r>
              <a:rPr lang="fr-FR" sz="2400" i="1" dirty="0" smtClean="0"/>
              <a:t>ouvres</a:t>
            </a:r>
            <a:r>
              <a:rPr lang="fr-FR" sz="2400" dirty="0" smtClean="0"/>
              <a:t> les valises     (</a:t>
            </a:r>
            <a:r>
              <a:rPr lang="fr-FR" sz="2400" i="1" dirty="0" smtClean="0"/>
              <a:t>ouvrir</a:t>
            </a:r>
            <a:r>
              <a:rPr lang="fr-FR" sz="2400" dirty="0" smtClean="0"/>
              <a:t>)</a:t>
            </a:r>
          </a:p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Mes amis et moi </a:t>
            </a:r>
            <a:r>
              <a:rPr lang="fr-FR" sz="2400" i="1" dirty="0" smtClean="0"/>
              <a:t>buvons</a:t>
            </a:r>
            <a:r>
              <a:rPr lang="fr-FR" sz="2400" dirty="0" smtClean="0"/>
              <a:t> du jus     (</a:t>
            </a:r>
            <a:r>
              <a:rPr lang="fr-FR" sz="2400" i="1" dirty="0" smtClean="0"/>
              <a:t>boire</a:t>
            </a:r>
            <a:r>
              <a:rPr lang="fr-FR" sz="2400" dirty="0" smtClean="0"/>
              <a:t>)</a:t>
            </a:r>
          </a:p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Tes amis et toi </a:t>
            </a:r>
            <a:r>
              <a:rPr lang="fr-FR" sz="2400" i="1" dirty="0" smtClean="0"/>
              <a:t>doivent</a:t>
            </a:r>
            <a:r>
              <a:rPr lang="fr-FR" sz="2400" dirty="0" smtClean="0"/>
              <a:t> travailler     (</a:t>
            </a:r>
            <a:r>
              <a:rPr lang="fr-FR" sz="2400" i="1" dirty="0" smtClean="0"/>
              <a:t>devoir</a:t>
            </a:r>
            <a:r>
              <a:rPr lang="fr-FR" sz="2400" dirty="0" smtClean="0"/>
              <a:t>)</a:t>
            </a:r>
          </a:p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Claude voyage </a:t>
            </a:r>
            <a:r>
              <a:rPr lang="fr-FR" sz="2400" dirty="0" smtClean="0"/>
              <a:t>à l’étranger</a:t>
            </a:r>
            <a:endParaRPr lang="fr-FR" sz="2400" dirty="0" smtClean="0"/>
          </a:p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Je </a:t>
            </a:r>
            <a:r>
              <a:rPr lang="fr-FR" sz="2400" i="1" dirty="0" smtClean="0"/>
              <a:t>dis</a:t>
            </a:r>
            <a:r>
              <a:rPr lang="fr-FR" sz="2400" dirty="0" smtClean="0"/>
              <a:t> la vérité     (</a:t>
            </a:r>
            <a:r>
              <a:rPr lang="fr-FR" sz="2400" i="1" dirty="0" smtClean="0"/>
              <a:t>dire</a:t>
            </a:r>
            <a:r>
              <a:rPr lang="fr-FR" sz="2400" dirty="0" smtClean="0"/>
              <a:t>)</a:t>
            </a:r>
          </a:p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Moi, je choisis de voyager en France</a:t>
            </a:r>
            <a:endParaRPr lang="fr-FR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219951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-457200"/>
            <a:ext cx="7239000" cy="1143000"/>
          </a:xfrm>
        </p:spPr>
        <p:txBody>
          <a:bodyPr/>
          <a:lstStyle/>
          <a:p>
            <a:r>
              <a:rPr lang="fr-FR" dirty="0" smtClean="0"/>
              <a:t>Changez!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8153400" cy="63246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Nous </a:t>
            </a:r>
            <a:r>
              <a:rPr lang="fr-FR" sz="2400" i="1" dirty="0" smtClean="0"/>
              <a:t>écrivons</a:t>
            </a:r>
            <a:r>
              <a:rPr lang="fr-FR" sz="2400" dirty="0" smtClean="0"/>
              <a:t> un blog.     (</a:t>
            </a:r>
            <a:r>
              <a:rPr lang="fr-FR" sz="2400" i="1" dirty="0" smtClean="0"/>
              <a:t>écrire</a:t>
            </a:r>
            <a:r>
              <a:rPr lang="fr-FR" sz="2400" dirty="0" smtClean="0"/>
              <a:t>)</a:t>
            </a:r>
          </a:p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Vous trouver l’hôtel</a:t>
            </a:r>
            <a:r>
              <a:rPr lang="fr-FR" sz="2400" dirty="0" smtClean="0"/>
              <a:t>.</a:t>
            </a:r>
            <a:endParaRPr lang="fr-FR" sz="2400" dirty="0" smtClean="0"/>
          </a:p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J’achète des billets aller-retour</a:t>
            </a:r>
          </a:p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Tu prends tes valises</a:t>
            </a:r>
          </a:p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Paul </a:t>
            </a:r>
            <a:r>
              <a:rPr lang="fr-FR" sz="2400" i="1" dirty="0" smtClean="0"/>
              <a:t>suit</a:t>
            </a:r>
            <a:r>
              <a:rPr lang="fr-FR" sz="2400" dirty="0" smtClean="0"/>
              <a:t> le bus!     (</a:t>
            </a:r>
            <a:r>
              <a:rPr lang="fr-FR" sz="2400" i="1" dirty="0" smtClean="0"/>
              <a:t>suivre</a:t>
            </a:r>
            <a:r>
              <a:rPr lang="fr-FR" sz="2400" dirty="0" smtClean="0"/>
              <a:t>)</a:t>
            </a:r>
          </a:p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Francine et Guillaume </a:t>
            </a:r>
            <a:r>
              <a:rPr lang="fr-FR" sz="2400" i="1" dirty="0" smtClean="0"/>
              <a:t>veulent</a:t>
            </a:r>
            <a:r>
              <a:rPr lang="fr-FR" sz="2400" dirty="0" smtClean="0"/>
              <a:t> voyager en bateau  							(</a:t>
            </a:r>
            <a:r>
              <a:rPr lang="fr-FR" sz="2400" i="1" dirty="0" smtClean="0"/>
              <a:t>vouloir</a:t>
            </a:r>
            <a:r>
              <a:rPr lang="fr-FR" sz="2400" dirty="0" smtClean="0"/>
              <a:t>)</a:t>
            </a:r>
          </a:p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Tes amis attendent le congé.</a:t>
            </a:r>
          </a:p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Le chanteur mange trop.</a:t>
            </a:r>
          </a:p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Je finis la salade.</a:t>
            </a:r>
          </a:p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Vous </a:t>
            </a:r>
            <a:r>
              <a:rPr lang="fr-FR" sz="2400" i="1" dirty="0" smtClean="0"/>
              <a:t>voyez</a:t>
            </a:r>
            <a:r>
              <a:rPr lang="fr-FR" sz="2400" dirty="0" smtClean="0"/>
              <a:t> le Tour Eiffel?     (</a:t>
            </a:r>
            <a:r>
              <a:rPr lang="fr-FR" sz="2400" i="1" dirty="0" smtClean="0"/>
              <a:t>voir</a:t>
            </a:r>
            <a:r>
              <a:rPr lang="fr-FR" sz="2400" dirty="0" smtClean="0"/>
              <a:t>)</a:t>
            </a:r>
          </a:p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Je </a:t>
            </a:r>
            <a:r>
              <a:rPr lang="fr-FR" sz="2400" i="1" dirty="0" smtClean="0"/>
              <a:t>dois</a:t>
            </a:r>
            <a:r>
              <a:rPr lang="fr-FR" sz="2400" dirty="0" smtClean="0"/>
              <a:t> étudier     (</a:t>
            </a:r>
            <a:r>
              <a:rPr lang="fr-FR" sz="2400" i="1" dirty="0" smtClean="0"/>
              <a:t>devoir</a:t>
            </a:r>
            <a:r>
              <a:rPr lang="fr-FR" sz="2400" dirty="0" smtClean="0"/>
              <a:t>)</a:t>
            </a:r>
          </a:p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Vous </a:t>
            </a:r>
            <a:r>
              <a:rPr lang="fr-FR" sz="2400" i="1" dirty="0" smtClean="0"/>
              <a:t>recevez</a:t>
            </a:r>
            <a:r>
              <a:rPr lang="fr-FR" sz="2400" dirty="0" smtClean="0"/>
              <a:t> des lettres.     (</a:t>
            </a:r>
            <a:r>
              <a:rPr lang="fr-FR" sz="2400" i="1" dirty="0" smtClean="0"/>
              <a:t>recevoir</a:t>
            </a:r>
            <a:r>
              <a:rPr lang="fr-FR" sz="2400" dirty="0" smtClean="0"/>
              <a:t>)</a:t>
            </a:r>
          </a:p>
          <a:p>
            <a:pPr marL="457200" indent="-457200">
              <a:buFont typeface="+mj-lt"/>
              <a:buAutoNum type="arabicParenR"/>
            </a:pPr>
            <a:r>
              <a:rPr lang="fr-FR" sz="2400" dirty="0" smtClean="0"/>
              <a:t>Bob </a:t>
            </a:r>
            <a:r>
              <a:rPr lang="fr-FR" sz="2400" i="1" dirty="0" smtClean="0"/>
              <a:t>peut</a:t>
            </a:r>
            <a:r>
              <a:rPr lang="fr-FR" sz="2400" dirty="0" smtClean="0"/>
              <a:t> voir la mer!     (</a:t>
            </a:r>
            <a:r>
              <a:rPr lang="fr-FR" sz="2400" i="1" dirty="0" smtClean="0"/>
              <a:t>pouvoir</a:t>
            </a:r>
            <a:r>
              <a:rPr lang="fr-FR" sz="2400" dirty="0" smtClean="0"/>
              <a:t>)</a:t>
            </a:r>
            <a:endParaRPr lang="fr-FR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219951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ECOUTER!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www.laits.utexas.edu/fi/html/toc/03.html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Fill in the blanks with what you understand from </a:t>
            </a:r>
            <a:r>
              <a:rPr lang="en-US" smtClean="0"/>
              <a:t>the answers to the questions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6450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Passe</a:t>
            </a:r>
            <a:r>
              <a:rPr lang="en-US" dirty="0" smtClean="0"/>
              <a:t> compose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Actions in the past</a:t>
            </a:r>
          </a:p>
          <a:p>
            <a:endParaRPr lang="en-US" dirty="0" smtClean="0"/>
          </a:p>
          <a:p>
            <a:r>
              <a:rPr lang="en-US" dirty="0" smtClean="0"/>
              <a:t>Answers the question:</a:t>
            </a:r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sz="3500" b="1" dirty="0" smtClean="0"/>
              <a:t>“What happened?”</a:t>
            </a:r>
          </a:p>
          <a:p>
            <a:pPr marL="0" indent="0" algn="ctr">
              <a:buNone/>
            </a:pPr>
            <a:endParaRPr lang="en-US" sz="3500" b="1" dirty="0"/>
          </a:p>
          <a:p>
            <a:r>
              <a:rPr lang="en-US" dirty="0" smtClean="0"/>
              <a:t>Present v. </a:t>
            </a:r>
            <a:r>
              <a:rPr lang="en-US" dirty="0" err="1" smtClean="0"/>
              <a:t>Futur</a:t>
            </a:r>
            <a:r>
              <a:rPr lang="en-US" dirty="0" smtClean="0"/>
              <a:t> </a:t>
            </a:r>
            <a:r>
              <a:rPr lang="en-US" dirty="0" err="1" smtClean="0"/>
              <a:t>proche</a:t>
            </a:r>
            <a:r>
              <a:rPr lang="en-US" dirty="0" smtClean="0"/>
              <a:t> v. </a:t>
            </a:r>
            <a:r>
              <a:rPr lang="en-US" dirty="0" err="1" smtClean="0"/>
              <a:t>passe</a:t>
            </a:r>
            <a:r>
              <a:rPr lang="en-US" dirty="0" smtClean="0"/>
              <a:t> compose</a:t>
            </a:r>
            <a:endParaRPr lang="en-US" dirty="0" smtClean="0"/>
          </a:p>
          <a:p>
            <a:pPr marL="0" indent="0" algn="ctr">
              <a:buNone/>
            </a:pPr>
            <a:endParaRPr lang="en-US" sz="3500" b="1" dirty="0"/>
          </a:p>
        </p:txBody>
      </p:sp>
    </p:spTree>
    <p:extLst>
      <p:ext uri="{BB962C8B-B14F-4D97-AF65-F5344CB8AC3E}">
        <p14:creationId xmlns:p14="http://schemas.microsoft.com/office/powerpoint/2010/main" xmlns="" val="270756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4" descr="MC900213387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02162" y="4038600"/>
            <a:ext cx="2370138" cy="2548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55" descr="MC900018737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" y="315117"/>
            <a:ext cx="2299703" cy="2652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urved Up Arrow 7"/>
          <p:cNvSpPr/>
          <p:nvPr/>
        </p:nvSpPr>
        <p:spPr>
          <a:xfrm>
            <a:off x="2835627" y="2567781"/>
            <a:ext cx="2061796" cy="8001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" name="Curved Up Arrow 8"/>
          <p:cNvSpPr/>
          <p:nvPr/>
        </p:nvSpPr>
        <p:spPr>
          <a:xfrm rot="10800000">
            <a:off x="2743200" y="1581196"/>
            <a:ext cx="2061796" cy="8001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1026" name="Picture 2" descr="C:\Users\CALL\AppData\Local\Microsoft\Windows\Temporary Internet Files\Content.IE5\01S68O76\MC900441775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38800" y="381000"/>
            <a:ext cx="2743200" cy="2743200"/>
          </a:xfrm>
          <a:prstGeom prst="rect">
            <a:avLst/>
          </a:prstGeom>
          <a:noFill/>
        </p:spPr>
      </p:pic>
      <p:pic>
        <p:nvPicPr>
          <p:cNvPr id="1027" name="Picture 3" descr="C:\Users\CALL\AppData\Local\Microsoft\Windows\Temporary Internet Files\Content.IE5\6LW0EII5\MC900440380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" y="4114800"/>
            <a:ext cx="2743200" cy="2743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454563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81000"/>
            <a:ext cx="7239000" cy="1143000"/>
          </a:xfrm>
        </p:spPr>
        <p:txBody>
          <a:bodyPr/>
          <a:lstStyle/>
          <a:p>
            <a:r>
              <a:rPr lang="en-US" dirty="0" smtClean="0"/>
              <a:t>Connecting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7239000" cy="5943600"/>
          </a:xfrm>
        </p:spPr>
        <p:txBody>
          <a:bodyPr>
            <a:normAutofit/>
          </a:bodyPr>
          <a:lstStyle/>
          <a:p>
            <a:r>
              <a:rPr lang="fr-FR" b="1" dirty="0"/>
              <a:t>d</a:t>
            </a:r>
            <a:r>
              <a:rPr lang="fr-FR" b="1" dirty="0" smtClean="0"/>
              <a:t>’abord</a:t>
            </a:r>
            <a:r>
              <a:rPr lang="fr-FR" dirty="0" smtClean="0"/>
              <a:t> = first</a:t>
            </a:r>
          </a:p>
          <a:p>
            <a:r>
              <a:rPr lang="fr-FR" b="1" dirty="0"/>
              <a:t>e</a:t>
            </a:r>
            <a:r>
              <a:rPr lang="fr-FR" b="1" dirty="0" smtClean="0"/>
              <a:t>nsuite</a:t>
            </a:r>
            <a:r>
              <a:rPr lang="fr-FR" dirty="0" smtClean="0"/>
              <a:t> = </a:t>
            </a:r>
            <a:r>
              <a:rPr lang="fr-FR" dirty="0" err="1" smtClean="0"/>
              <a:t>then</a:t>
            </a:r>
            <a:endParaRPr lang="fr-FR" dirty="0" smtClean="0"/>
          </a:p>
          <a:p>
            <a:r>
              <a:rPr lang="fr-FR" b="1" dirty="0"/>
              <a:t>p</a:t>
            </a:r>
            <a:r>
              <a:rPr lang="fr-FR" b="1" dirty="0" smtClean="0"/>
              <a:t>uis</a:t>
            </a:r>
            <a:r>
              <a:rPr lang="fr-FR" dirty="0" smtClean="0"/>
              <a:t> = </a:t>
            </a:r>
            <a:r>
              <a:rPr lang="fr-FR" dirty="0" err="1" smtClean="0"/>
              <a:t>then</a:t>
            </a:r>
            <a:endParaRPr lang="fr-FR" dirty="0" smtClean="0"/>
          </a:p>
          <a:p>
            <a:r>
              <a:rPr lang="fr-FR" b="1" dirty="0"/>
              <a:t>a</a:t>
            </a:r>
            <a:r>
              <a:rPr lang="fr-FR" b="1" dirty="0" smtClean="0"/>
              <a:t>lors</a:t>
            </a:r>
            <a:r>
              <a:rPr lang="fr-FR" dirty="0" smtClean="0"/>
              <a:t> = </a:t>
            </a:r>
            <a:r>
              <a:rPr lang="fr-FR" dirty="0" err="1" smtClean="0"/>
              <a:t>so</a:t>
            </a:r>
            <a:r>
              <a:rPr lang="fr-FR" dirty="0" smtClean="0"/>
              <a:t>, </a:t>
            </a:r>
            <a:r>
              <a:rPr lang="fr-FR" dirty="0" err="1" smtClean="0"/>
              <a:t>then</a:t>
            </a:r>
            <a:r>
              <a:rPr lang="fr-FR" dirty="0" smtClean="0"/>
              <a:t>, </a:t>
            </a:r>
            <a:r>
              <a:rPr lang="fr-FR" dirty="0" err="1" smtClean="0"/>
              <a:t>at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moment</a:t>
            </a:r>
          </a:p>
          <a:p>
            <a:r>
              <a:rPr lang="fr-FR" b="1" dirty="0" smtClean="0"/>
              <a:t>après</a:t>
            </a:r>
            <a:r>
              <a:rPr lang="fr-FR" dirty="0" smtClean="0"/>
              <a:t> = </a:t>
            </a:r>
            <a:r>
              <a:rPr lang="fr-FR" dirty="0" err="1" smtClean="0"/>
              <a:t>after</a:t>
            </a:r>
            <a:endParaRPr lang="fr-FR" dirty="0" smtClean="0"/>
          </a:p>
          <a:p>
            <a:r>
              <a:rPr lang="fr-FR" b="1" dirty="0"/>
              <a:t>a</a:t>
            </a:r>
            <a:r>
              <a:rPr lang="fr-FR" b="1" dirty="0" smtClean="0"/>
              <a:t>vant (de)</a:t>
            </a:r>
            <a:r>
              <a:rPr lang="fr-FR" dirty="0" smtClean="0"/>
              <a:t> = </a:t>
            </a:r>
            <a:r>
              <a:rPr lang="fr-FR" dirty="0" err="1" smtClean="0"/>
              <a:t>before</a:t>
            </a:r>
            <a:endParaRPr lang="fr-FR" dirty="0" smtClean="0"/>
          </a:p>
          <a:p>
            <a:r>
              <a:rPr lang="fr-FR" b="1" dirty="0"/>
              <a:t>p</a:t>
            </a:r>
            <a:r>
              <a:rPr lang="fr-FR" b="1" dirty="0" smtClean="0"/>
              <a:t>endant (que)</a:t>
            </a:r>
            <a:r>
              <a:rPr lang="fr-FR" dirty="0" smtClean="0"/>
              <a:t> = </a:t>
            </a:r>
            <a:r>
              <a:rPr lang="fr-FR" dirty="0" err="1" smtClean="0"/>
              <a:t>while</a:t>
            </a:r>
            <a:r>
              <a:rPr lang="fr-FR" dirty="0" smtClean="0"/>
              <a:t>, </a:t>
            </a:r>
            <a:r>
              <a:rPr lang="fr-FR" dirty="0" err="1" smtClean="0"/>
              <a:t>during</a:t>
            </a:r>
            <a:endParaRPr lang="fr-FR" dirty="0" smtClean="0"/>
          </a:p>
          <a:p>
            <a:r>
              <a:rPr lang="fr-FR" b="1" dirty="0"/>
              <a:t>t</a:t>
            </a:r>
            <a:r>
              <a:rPr lang="fr-FR" b="1" dirty="0" smtClean="0"/>
              <a:t>out à coup</a:t>
            </a:r>
            <a:r>
              <a:rPr lang="fr-FR" dirty="0" smtClean="0"/>
              <a:t> = </a:t>
            </a:r>
            <a:r>
              <a:rPr lang="fr-FR" dirty="0" err="1" smtClean="0"/>
              <a:t>suddenly</a:t>
            </a:r>
            <a:endParaRPr lang="fr-FR" dirty="0" smtClean="0"/>
          </a:p>
          <a:p>
            <a:r>
              <a:rPr lang="fr-FR" b="1" dirty="0"/>
              <a:t>t</a:t>
            </a:r>
            <a:r>
              <a:rPr lang="fr-FR" b="1" dirty="0" smtClean="0"/>
              <a:t>out de suite</a:t>
            </a:r>
            <a:r>
              <a:rPr lang="fr-FR" dirty="0" smtClean="0"/>
              <a:t> = right </a:t>
            </a:r>
            <a:r>
              <a:rPr lang="fr-FR" dirty="0" err="1" smtClean="0"/>
              <a:t>away</a:t>
            </a:r>
            <a:endParaRPr lang="fr-FR" dirty="0" smtClean="0"/>
          </a:p>
          <a:p>
            <a:r>
              <a:rPr lang="fr-FR" b="1" dirty="0"/>
              <a:t>d</a:t>
            </a:r>
            <a:r>
              <a:rPr lang="fr-FR" b="1" dirty="0" smtClean="0"/>
              <a:t>onc</a:t>
            </a:r>
            <a:r>
              <a:rPr lang="fr-FR" dirty="0" smtClean="0"/>
              <a:t> = </a:t>
            </a:r>
            <a:r>
              <a:rPr lang="fr-FR" dirty="0" err="1" smtClean="0"/>
              <a:t>therefore</a:t>
            </a:r>
            <a:endParaRPr lang="fr-FR" dirty="0" smtClean="0"/>
          </a:p>
          <a:p>
            <a:r>
              <a:rPr lang="fr-FR" b="1" dirty="0"/>
              <a:t>e</a:t>
            </a:r>
            <a:r>
              <a:rPr lang="fr-FR" b="1" dirty="0" smtClean="0"/>
              <a:t>nfin</a:t>
            </a:r>
            <a:r>
              <a:rPr lang="fr-FR" dirty="0" smtClean="0"/>
              <a:t> = </a:t>
            </a:r>
            <a:r>
              <a:rPr lang="fr-FR" dirty="0" err="1" smtClean="0"/>
              <a:t>finally</a:t>
            </a:r>
            <a:r>
              <a:rPr lang="fr-FR" dirty="0" smtClean="0"/>
              <a:t>, </a:t>
            </a:r>
            <a:r>
              <a:rPr lang="fr-FR" dirty="0" err="1" smtClean="0"/>
              <a:t>at</a:t>
            </a:r>
            <a:r>
              <a:rPr lang="fr-FR" dirty="0" smtClean="0"/>
              <a:t> last</a:t>
            </a:r>
          </a:p>
          <a:p>
            <a:r>
              <a:rPr lang="fr-FR" b="1" dirty="0"/>
              <a:t>f</a:t>
            </a:r>
            <a:r>
              <a:rPr lang="fr-FR" b="1" dirty="0" smtClean="0"/>
              <a:t>inalement</a:t>
            </a:r>
            <a:r>
              <a:rPr lang="fr-FR" dirty="0" smtClean="0"/>
              <a:t> = </a:t>
            </a:r>
            <a:r>
              <a:rPr lang="fr-FR" dirty="0" err="1" smtClean="0"/>
              <a:t>finally</a:t>
            </a:r>
            <a:endParaRPr lang="fr-FR" dirty="0" smtClean="0"/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xmlns="" val="2728812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MC900391674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72200" y="533400"/>
            <a:ext cx="1600200" cy="2420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61" descr="MM900286798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" y="4182921"/>
            <a:ext cx="2209800" cy="2259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CALL\AppData\Local\Microsoft\Windows\Temporary Internet Files\Content.IE5\AG3LK6T7\MC900231362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57800" y="3886200"/>
            <a:ext cx="2598453" cy="2606644"/>
          </a:xfrm>
          <a:prstGeom prst="rect">
            <a:avLst/>
          </a:prstGeom>
          <a:noFill/>
        </p:spPr>
      </p:pic>
      <p:pic>
        <p:nvPicPr>
          <p:cNvPr id="2052" name="Picture 4" descr="C:\Users\CALL\AppData\Local\Microsoft\Windows\Temporary Internet Files\Content.IE5\UFAJA1Z0\MC900436209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05200" y="1922929"/>
            <a:ext cx="1714419" cy="2420357"/>
          </a:xfrm>
          <a:prstGeom prst="rect">
            <a:avLst/>
          </a:prstGeom>
          <a:noFill/>
        </p:spPr>
      </p:pic>
      <p:pic>
        <p:nvPicPr>
          <p:cNvPr id="2053" name="Picture 5" descr="C:\Program Files (x86)\Microsoft Office\MEDIA\CAGCAT10\j0090386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1000" y="381000"/>
            <a:ext cx="2699442" cy="231014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138516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9" descr="MC900310992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7007" y="258512"/>
            <a:ext cx="2456390" cy="2236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54" descr="MC900101238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4102577"/>
            <a:ext cx="2189897" cy="2711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CALL\AppData\Local\Microsoft\Windows\Temporary Internet Files\Content.IE5\6LW0EII5\MC900097879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38800" y="4267200"/>
            <a:ext cx="2164896" cy="2348484"/>
          </a:xfrm>
          <a:prstGeom prst="rect">
            <a:avLst/>
          </a:prstGeom>
          <a:noFill/>
        </p:spPr>
      </p:pic>
      <p:pic>
        <p:nvPicPr>
          <p:cNvPr id="3078" name="Picture 6" descr="C:\Users\CALL\AppData\Local\Microsoft\Windows\Temporary Internet Files\Content.IE5\01S68O76\MC900198118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381000"/>
            <a:ext cx="3321113" cy="2519881"/>
          </a:xfrm>
          <a:prstGeom prst="rect">
            <a:avLst/>
          </a:prstGeom>
          <a:noFill/>
        </p:spPr>
      </p:pic>
      <p:pic>
        <p:nvPicPr>
          <p:cNvPr id="3079" name="Picture 7" descr="C:\Users\CALL\AppData\Local\Microsoft\Windows\Temporary Internet Files\Content.IE5\6LW0EII5\MC900020011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09800" y="2590800"/>
            <a:ext cx="3363362" cy="346898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317874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3" descr="MC900319440[1]"/>
          <p:cNvPicPr>
            <a:picLocks noChangeAspect="1" noChangeArrowheads="1"/>
          </p:cNvPicPr>
          <p:nvPr/>
        </p:nvPicPr>
        <p:blipFill>
          <a:blip r:embed="rId2" cstate="print">
            <a:biLevel thresh="75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05400" y="4342036"/>
            <a:ext cx="2525911" cy="2232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3" descr="MC900367796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4600" y="379412"/>
            <a:ext cx="2688125" cy="1525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6" descr="MM900046651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20369" y="2609433"/>
            <a:ext cx="2362392" cy="1493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CALL\AppData\Local\Microsoft\Windows\Temporary Internet Files\Content.IE5\AG3LK6T7\MC900082849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9936" y="533400"/>
            <a:ext cx="2510233" cy="2362200"/>
          </a:xfrm>
          <a:prstGeom prst="rect">
            <a:avLst/>
          </a:prstGeom>
          <a:noFill/>
        </p:spPr>
      </p:pic>
      <p:pic>
        <p:nvPicPr>
          <p:cNvPr id="4102" name="Picture 6" descr="C:\Users\CALL\AppData\Local\Microsoft\Windows\Temporary Internet Files\Content.IE5\AG3LK6T7\MC900360758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800" y="3810000"/>
            <a:ext cx="1905000" cy="276833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633292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SONDAGE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Ecrivez 10 questions au sujet d’une vacances.</a:t>
            </a:r>
          </a:p>
          <a:p>
            <a:endParaRPr lang="fr-FR" dirty="0"/>
          </a:p>
          <a:p>
            <a:r>
              <a:rPr lang="fr-FR" dirty="0" smtClean="0"/>
              <a:t>Ex)  Où est-ce que tu as voyagé?</a:t>
            </a:r>
          </a:p>
          <a:p>
            <a:pPr marL="0" indent="0">
              <a:buNone/>
            </a:pPr>
            <a:r>
              <a:rPr lang="fr-FR" dirty="0" smtClean="0"/>
              <a:t>          Est-ce que tu as utilis</a:t>
            </a:r>
            <a:r>
              <a:rPr lang="fr-FR" dirty="0"/>
              <a:t>é</a:t>
            </a:r>
            <a:r>
              <a:rPr lang="fr-FR" dirty="0" smtClean="0"/>
              <a:t> un plan?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dirty="0" smtClean="0"/>
              <a:t>Pour des questions:</a:t>
            </a:r>
          </a:p>
          <a:p>
            <a:pPr marL="0" indent="0">
              <a:buNone/>
            </a:pPr>
            <a:r>
              <a:rPr lang="fr-FR" dirty="0" smtClean="0"/>
              <a:t>	où     quand     pourquoi     avec qui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en-US" sz="2600" dirty="0">
              <a:solidFill>
                <a:schemeClr val="tx1"/>
              </a:solidFill>
            </a:endParaRPr>
          </a:p>
          <a:p>
            <a:endParaRPr lang="en-US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616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81000"/>
            <a:ext cx="7239000" cy="1143000"/>
          </a:xfrm>
        </p:spPr>
        <p:txBody>
          <a:bodyPr/>
          <a:lstStyle/>
          <a:p>
            <a:r>
              <a:rPr lang="en-US" dirty="0" err="1" smtClean="0"/>
              <a:t>Verbes</a:t>
            </a:r>
            <a:r>
              <a:rPr lang="en-US" dirty="0" smtClean="0"/>
              <a:t> </a:t>
            </a:r>
            <a:r>
              <a:rPr lang="en-US" dirty="0" err="1" smtClean="0"/>
              <a:t>irreguliers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990600"/>
          <a:ext cx="7239000" cy="54198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3000"/>
                <a:gridCol w="2413000"/>
                <a:gridCol w="2413000"/>
              </a:tblGrid>
              <a:tr h="370840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300" dirty="0" smtClean="0">
                          <a:latin typeface="Calibri"/>
                          <a:ea typeface="Calibri"/>
                          <a:cs typeface="Times New Roman"/>
                        </a:rPr>
                        <a:t>PARTICIPE PASSE</a:t>
                      </a:r>
                      <a:endParaRPr lang="en-US" sz="3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300" b="1" dirty="0">
                          <a:latin typeface="Times New Roman"/>
                          <a:ea typeface="Times New Roman"/>
                          <a:cs typeface="Times New Roman"/>
                        </a:rPr>
                        <a:t>eu</a:t>
                      </a:r>
                      <a:endParaRPr lang="en-US" sz="3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300" dirty="0">
                          <a:latin typeface="Times New Roman"/>
                          <a:ea typeface="Times New Roman"/>
                          <a:cs typeface="Times New Roman"/>
                        </a:rPr>
                        <a:t>avoir</a:t>
                      </a:r>
                      <a:endParaRPr lang="en-US" sz="3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300">
                          <a:latin typeface="Times New Roman"/>
                          <a:ea typeface="Times New Roman"/>
                          <a:cs typeface="Times New Roman"/>
                        </a:rPr>
                        <a:t>to have</a:t>
                      </a:r>
                      <a:endParaRPr lang="en-US" sz="3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300" b="1" dirty="0">
                          <a:latin typeface="Times New Roman"/>
                          <a:ea typeface="Times New Roman"/>
                          <a:cs typeface="Times New Roman"/>
                        </a:rPr>
                        <a:t>été</a:t>
                      </a:r>
                      <a:endParaRPr lang="en-US" sz="3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300">
                          <a:latin typeface="Times New Roman"/>
                          <a:ea typeface="Times New Roman"/>
                          <a:cs typeface="Times New Roman"/>
                        </a:rPr>
                        <a:t>être</a:t>
                      </a:r>
                      <a:endParaRPr lang="en-US" sz="3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300">
                          <a:latin typeface="Times New Roman"/>
                          <a:ea typeface="Times New Roman"/>
                          <a:cs typeface="Times New Roman"/>
                        </a:rPr>
                        <a:t>to be</a:t>
                      </a:r>
                      <a:endParaRPr lang="en-US" sz="3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300" b="1" dirty="0">
                          <a:latin typeface="Times New Roman"/>
                          <a:ea typeface="Times New Roman"/>
                          <a:cs typeface="Times New Roman"/>
                        </a:rPr>
                        <a:t>fait</a:t>
                      </a:r>
                      <a:endParaRPr lang="en-US" sz="3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300" dirty="0">
                          <a:latin typeface="Times New Roman"/>
                          <a:ea typeface="Times New Roman"/>
                          <a:cs typeface="Times New Roman"/>
                        </a:rPr>
                        <a:t>faire</a:t>
                      </a:r>
                      <a:endParaRPr lang="en-US" sz="3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300">
                          <a:latin typeface="Times New Roman"/>
                          <a:ea typeface="Times New Roman"/>
                          <a:cs typeface="Times New Roman"/>
                        </a:rPr>
                        <a:t>to do</a:t>
                      </a:r>
                      <a:endParaRPr lang="en-US" sz="3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300" b="1">
                          <a:latin typeface="Times New Roman"/>
                          <a:ea typeface="Times New Roman"/>
                          <a:cs typeface="Times New Roman"/>
                        </a:rPr>
                        <a:t>ouvert</a:t>
                      </a:r>
                      <a:endParaRPr lang="en-US" sz="3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300" dirty="0">
                          <a:latin typeface="Times New Roman"/>
                          <a:ea typeface="Times New Roman"/>
                          <a:cs typeface="Times New Roman"/>
                        </a:rPr>
                        <a:t>ouvrir</a:t>
                      </a:r>
                      <a:endParaRPr lang="en-US" sz="3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300">
                          <a:latin typeface="Times New Roman"/>
                          <a:ea typeface="Times New Roman"/>
                          <a:cs typeface="Times New Roman"/>
                        </a:rPr>
                        <a:t>to open</a:t>
                      </a:r>
                      <a:endParaRPr lang="en-US" sz="3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300" b="1">
                          <a:latin typeface="Times New Roman"/>
                          <a:ea typeface="Times New Roman"/>
                          <a:cs typeface="Times New Roman"/>
                        </a:rPr>
                        <a:t>pris</a:t>
                      </a:r>
                      <a:endParaRPr lang="en-US" sz="3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300" dirty="0">
                          <a:latin typeface="Times New Roman"/>
                          <a:ea typeface="Times New Roman"/>
                          <a:cs typeface="Times New Roman"/>
                        </a:rPr>
                        <a:t>prendre</a:t>
                      </a:r>
                      <a:endParaRPr lang="en-US" sz="3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300" dirty="0">
                          <a:latin typeface="Times New Roman"/>
                          <a:ea typeface="Times New Roman"/>
                          <a:cs typeface="Times New Roman"/>
                        </a:rPr>
                        <a:t>to </a:t>
                      </a:r>
                      <a:r>
                        <a:rPr lang="fr-FR" sz="3300" dirty="0" err="1">
                          <a:latin typeface="Times New Roman"/>
                          <a:ea typeface="Times New Roman"/>
                          <a:cs typeface="Times New Roman"/>
                        </a:rPr>
                        <a:t>take</a:t>
                      </a:r>
                      <a:endParaRPr lang="en-US" sz="3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300" b="1">
                          <a:latin typeface="Times New Roman"/>
                          <a:ea typeface="Times New Roman"/>
                          <a:cs typeface="Times New Roman"/>
                        </a:rPr>
                        <a:t>mis</a:t>
                      </a:r>
                      <a:endParaRPr lang="en-US" sz="3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300" dirty="0">
                          <a:latin typeface="Times New Roman"/>
                          <a:ea typeface="Times New Roman"/>
                          <a:cs typeface="Times New Roman"/>
                        </a:rPr>
                        <a:t>mettre</a:t>
                      </a:r>
                      <a:endParaRPr lang="en-US" sz="3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300" dirty="0">
                          <a:latin typeface="Times New Roman"/>
                          <a:ea typeface="Times New Roman"/>
                          <a:cs typeface="Times New Roman"/>
                        </a:rPr>
                        <a:t>to put</a:t>
                      </a:r>
                      <a:endParaRPr lang="en-US" sz="3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300" b="1">
                          <a:latin typeface="Times New Roman"/>
                          <a:ea typeface="Times New Roman"/>
                          <a:cs typeface="Times New Roman"/>
                        </a:rPr>
                        <a:t>suivi</a:t>
                      </a:r>
                      <a:endParaRPr lang="en-US" sz="3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300" dirty="0">
                          <a:latin typeface="Times New Roman"/>
                          <a:ea typeface="Times New Roman"/>
                          <a:cs typeface="Times New Roman"/>
                        </a:rPr>
                        <a:t>suivre</a:t>
                      </a:r>
                      <a:endParaRPr lang="en-US" sz="3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300" dirty="0">
                          <a:latin typeface="Times New Roman"/>
                          <a:ea typeface="Times New Roman"/>
                          <a:cs typeface="Times New Roman"/>
                        </a:rPr>
                        <a:t>to </a:t>
                      </a:r>
                      <a:r>
                        <a:rPr lang="fr-FR" sz="3300" dirty="0" err="1">
                          <a:latin typeface="Times New Roman"/>
                          <a:ea typeface="Times New Roman"/>
                          <a:cs typeface="Times New Roman"/>
                        </a:rPr>
                        <a:t>follow</a:t>
                      </a:r>
                      <a:endParaRPr lang="en-US" sz="3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300" b="1">
                          <a:latin typeface="Times New Roman"/>
                          <a:ea typeface="Times New Roman"/>
                          <a:cs typeface="Times New Roman"/>
                        </a:rPr>
                        <a:t>bu</a:t>
                      </a:r>
                      <a:endParaRPr lang="en-US" sz="3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300" dirty="0">
                          <a:latin typeface="Times New Roman"/>
                          <a:ea typeface="Times New Roman"/>
                          <a:cs typeface="Times New Roman"/>
                        </a:rPr>
                        <a:t>boire</a:t>
                      </a:r>
                      <a:endParaRPr lang="en-US" sz="3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300" dirty="0">
                          <a:latin typeface="Times New Roman"/>
                          <a:ea typeface="Times New Roman"/>
                          <a:cs typeface="Times New Roman"/>
                        </a:rPr>
                        <a:t>to drink</a:t>
                      </a:r>
                      <a:endParaRPr lang="en-US" sz="3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300" b="1">
                          <a:latin typeface="Times New Roman"/>
                          <a:ea typeface="Times New Roman"/>
                          <a:cs typeface="Times New Roman"/>
                        </a:rPr>
                        <a:t>cru</a:t>
                      </a:r>
                      <a:endParaRPr lang="en-US" sz="3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300" dirty="0">
                          <a:latin typeface="Times New Roman"/>
                          <a:ea typeface="Times New Roman"/>
                          <a:cs typeface="Times New Roman"/>
                        </a:rPr>
                        <a:t>croire</a:t>
                      </a:r>
                      <a:endParaRPr lang="en-US" sz="3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300" dirty="0">
                          <a:latin typeface="Times New Roman"/>
                          <a:ea typeface="Times New Roman"/>
                          <a:cs typeface="Times New Roman"/>
                        </a:rPr>
                        <a:t>to </a:t>
                      </a:r>
                      <a:r>
                        <a:rPr lang="fr-FR" sz="3300" dirty="0" err="1">
                          <a:latin typeface="Times New Roman"/>
                          <a:ea typeface="Times New Roman"/>
                          <a:cs typeface="Times New Roman"/>
                        </a:rPr>
                        <a:t>believe</a:t>
                      </a:r>
                      <a:endParaRPr lang="en-US" sz="3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9657</TotalTime>
  <Words>516</Words>
  <Application>Microsoft Office PowerPoint</Application>
  <PresentationFormat>On-screen Show (4:3)</PresentationFormat>
  <Paragraphs>154</Paragraphs>
  <Slides>14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Opulent</vt:lpstr>
      <vt:lpstr>Pile/Face:  présent et futur</vt:lpstr>
      <vt:lpstr>Passe compose</vt:lpstr>
      <vt:lpstr>Slide 3</vt:lpstr>
      <vt:lpstr>Connecting words</vt:lpstr>
      <vt:lpstr>Slide 5</vt:lpstr>
      <vt:lpstr>Slide 6</vt:lpstr>
      <vt:lpstr>Slide 7</vt:lpstr>
      <vt:lpstr>SONDAGE</vt:lpstr>
      <vt:lpstr>Verbes irreguliers</vt:lpstr>
      <vt:lpstr>Slide 10</vt:lpstr>
      <vt:lpstr>PRATIQUONS!  </vt:lpstr>
      <vt:lpstr>Changez!</vt:lpstr>
      <vt:lpstr>Changez!</vt:lpstr>
      <vt:lpstr>ECOUTER!</vt:lpstr>
    </vt:vector>
  </TitlesOfParts>
  <Company>Canyons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French 2</dc:title>
  <dc:creator>Call, Brittany</dc:creator>
  <cp:lastModifiedBy>CALL</cp:lastModifiedBy>
  <cp:revision>262</cp:revision>
  <cp:lastPrinted>2013-09-24T19:57:37Z</cp:lastPrinted>
  <dcterms:created xsi:type="dcterms:W3CDTF">2013-08-16T19:56:35Z</dcterms:created>
  <dcterms:modified xsi:type="dcterms:W3CDTF">2013-09-27T03:14:55Z</dcterms:modified>
</cp:coreProperties>
</file>