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3"/>
  </p:notesMasterIdLst>
  <p:handoutMasterIdLst>
    <p:handoutMasterId r:id="rId34"/>
  </p:handoutMasterIdLst>
  <p:sldIdLst>
    <p:sldId id="384" r:id="rId2"/>
    <p:sldId id="652" r:id="rId3"/>
    <p:sldId id="637" r:id="rId4"/>
    <p:sldId id="648" r:id="rId5"/>
    <p:sldId id="617" r:id="rId6"/>
    <p:sldId id="620" r:id="rId7"/>
    <p:sldId id="619" r:id="rId8"/>
    <p:sldId id="651" r:id="rId9"/>
    <p:sldId id="649" r:id="rId10"/>
    <p:sldId id="616" r:id="rId11"/>
    <p:sldId id="622" r:id="rId12"/>
    <p:sldId id="625" r:id="rId13"/>
    <p:sldId id="638" r:id="rId14"/>
    <p:sldId id="639" r:id="rId15"/>
    <p:sldId id="640" r:id="rId16"/>
    <p:sldId id="626" r:id="rId17"/>
    <p:sldId id="641" r:id="rId18"/>
    <p:sldId id="627" r:id="rId19"/>
    <p:sldId id="642" r:id="rId20"/>
    <p:sldId id="628" r:id="rId21"/>
    <p:sldId id="643" r:id="rId22"/>
    <p:sldId id="629" r:id="rId23"/>
    <p:sldId id="644" r:id="rId24"/>
    <p:sldId id="630" r:id="rId25"/>
    <p:sldId id="645" r:id="rId26"/>
    <p:sldId id="631" r:id="rId27"/>
    <p:sldId id="646" r:id="rId28"/>
    <p:sldId id="632" r:id="rId29"/>
    <p:sldId id="647" r:id="rId30"/>
    <p:sldId id="633" r:id="rId31"/>
    <p:sldId id="634" r:id="rId32"/>
  </p:sldIdLst>
  <p:sldSz cx="9144000" cy="6858000" type="screen4x3"/>
  <p:notesSz cx="6858000" cy="9107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99"/>
    <a:srgbClr val="FF0066"/>
    <a:srgbClr val="FF0000"/>
    <a:srgbClr val="ECCA22"/>
    <a:srgbClr val="E3D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2" autoAdjust="0"/>
    <p:restoredTop sz="93204" autoAdjust="0"/>
  </p:normalViewPr>
  <p:slideViewPr>
    <p:cSldViewPr>
      <p:cViewPr>
        <p:scale>
          <a:sx n="50" d="100"/>
          <a:sy n="50" d="100"/>
        </p:scale>
        <p:origin x="-227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5BEE7C-7A07-49E1-97DE-CD2F72D13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25938"/>
            <a:ext cx="54864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02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13D04A-EB0E-4CEC-81FE-86096F0D2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9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4C9C-DC79-4FD9-9A9A-6F1974677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5F0F-E009-4EBA-A6AD-9EF217B2E6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1027-0098-42A5-83E3-502D665CAC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1FD48-6CAE-49F2-A630-AD6B6242D9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DA60-279B-41AA-B0D2-CF081BF386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F0308-1C9A-4E7B-A424-82826BC94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6C19-DE42-4B95-917A-5FFF67A88A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4E90-815A-4F67-BB60-9F71099F86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F0BA-2613-420A-A984-5858AAD2FB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E6D7-BDA5-4F14-A2FC-F0FC41D114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28BC-1BB6-437B-85A6-21F498F65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9661300-862D-4010-AEA2-937B410FD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oxgoa.com/images/Potassium-permanganate-sample-full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ohba.com/pages/alkaliG0507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viddarling.info/images/sodium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webelements.com/_media/elements/element_pictures/Rb.jpg" TargetMode="External"/><Relationship Id="rId4" Type="http://schemas.openxmlformats.org/officeDocument/2006/relationships/hyperlink" Target="http://upload.wikimedia.org/wikipedia/commons/4/4d/Battery-lithium-cr2032.jpg" TargetMode="Externa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amazon.com/exec/obidos/ASIN/0431169888/bookrag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_media/elements/pics/Ba-KClO3-flame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nfo.babylon.com/cgi-bin/bis.fcgi?rt=GetFile&amp;uri=!!5T870EZ926&amp;type=0&amp;index=2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disappearingspoon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irseacontainers.com/images/IPs_02_AluminumBottles_01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en.wikipedia.org/wiki/File:Gallium_crystals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ehugger.com/sub-prime%20carbon%20asset%20chimney.jpg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.bp.blogspot.com/_FpDYnSJ7KzI/STM3MTc-THI/AAAAAAAAAEI/PAz1z0G0b_E/s1600-h/Germanium+Pic1.jpg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lleries.com/minerals/elements/arsenic/arsenic.jpg" TargetMode="External"/><Relationship Id="rId3" Type="http://schemas.openxmlformats.org/officeDocument/2006/relationships/hyperlink" Target="http://www.webelements.com/_media/elements/element_pictures/P.jp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ossagri.ca/FCKeditor2FC1/UserFiles/Image/agr1490c_140_nitrogen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0" Type="http://schemas.openxmlformats.org/officeDocument/2006/relationships/hyperlink" Target="http://periodictable.com/Samples/051.15/s9s.JPG" TargetMode="External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hyperlink" Target="http://elements.vanderkrogt.net/images/elements/tellurium(trinity).jpg" TargetMode="External"/><Relationship Id="rId2" Type="http://schemas.openxmlformats.org/officeDocument/2006/relationships/hyperlink" Target="http://www.amnch.ie/kids/What%20We%20Use/Oxyge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8.jpeg"/><Relationship Id="rId4" Type="http://schemas.openxmlformats.org/officeDocument/2006/relationships/hyperlink" Target="http://www.heatingoil.com/wp-content/uploads/2010/03/sulfur.jpg" TargetMode="External"/><Relationship Id="rId9" Type="http://schemas.openxmlformats.org/officeDocument/2006/relationships/hyperlink" Target="http://periodictable.com/Items/084.11/index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en.wikipedia.org/wiki/File:Halogene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eehugger.com/radon.jpg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elements.com/_media/elements/element_pictures/Kr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glassmanual.com/UserFiles/argon1.jpg" TargetMode="External"/><Relationship Id="rId9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3.jpeg"/><Relationship Id="rId3" Type="http://schemas.openxmlformats.org/officeDocument/2006/relationships/image" Target="../media/image47.jpeg"/><Relationship Id="rId7" Type="http://schemas.openxmlformats.org/officeDocument/2006/relationships/hyperlink" Target="http://www.wilcoxmf.com.au/documents/Image/zinc/zinc_brackets.jpg" TargetMode="External"/><Relationship Id="rId12" Type="http://schemas.openxmlformats.org/officeDocument/2006/relationships/hyperlink" Target="http://periodictable.com/Items/048.11/index.html" TargetMode="External"/><Relationship Id="rId2" Type="http://schemas.openxmlformats.org/officeDocument/2006/relationships/hyperlink" Target="http://en.wikipedia.org/wiki/File:Iron(II)_oxid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2.png"/><Relationship Id="rId5" Type="http://schemas.openxmlformats.org/officeDocument/2006/relationships/image" Target="../media/image48.jpeg"/><Relationship Id="rId15" Type="http://schemas.openxmlformats.org/officeDocument/2006/relationships/image" Target="../media/image54.jpeg"/><Relationship Id="rId10" Type="http://schemas.openxmlformats.org/officeDocument/2006/relationships/image" Target="../media/image51.jpeg"/><Relationship Id="rId4" Type="http://schemas.openxmlformats.org/officeDocument/2006/relationships/hyperlink" Target="http://en.wikipedia.org/wiki/File:Iron(III)-oxide-sample.jpg" TargetMode="External"/><Relationship Id="rId9" Type="http://schemas.openxmlformats.org/officeDocument/2006/relationships/hyperlink" Target="http://drake.marin.k12.ca.us/stuwork/rockwater/hev%20met/cadmium.jpg" TargetMode="External"/><Relationship Id="rId14" Type="http://schemas.openxmlformats.org/officeDocument/2006/relationships/hyperlink" Target="http://go2.wordpress.com/?id=725X1342&amp;site=oecotextiles.wordpress.com&amp;url=http://oecotextiles.files.wordpress.com/2010/08/mercury.jpg&amp;sref=http://oecotextiles.wordpress.com/2010/08/18/mercury-fish-and-fabric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619250" y="730250"/>
            <a:ext cx="714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ECCA22"/>
                </a:solidFill>
                <a:latin typeface="Times New Roman" pitchFamily="18" charset="0"/>
              </a:rPr>
              <a:t>Chapter 7: Elements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263900" y="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ECCA22"/>
                </a:solidFill>
              </a:rPr>
              <a:t>Table of Contents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205740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Trends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5950" y="2782848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950" y="358140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Properties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0" y="1230594"/>
            <a:ext cx="9144000" cy="41796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>
                <a:latin typeface="Times New Roman" pitchFamily="18" charset="0"/>
              </a:rPr>
              <a:t>Understanding the relationship </a:t>
            </a:r>
            <a:r>
              <a:rPr lang="en-US" sz="3200" dirty="0" smtClean="0">
                <a:latin typeface="Times New Roman" pitchFamily="18" charset="0"/>
              </a:rPr>
              <a:t>between… 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electron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configuration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&amp;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position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in the periodic table 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marL="342900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	enables </a:t>
            </a:r>
            <a:r>
              <a:rPr lang="en-US" sz="3200" dirty="0">
                <a:latin typeface="Times New Roman" pitchFamily="18" charset="0"/>
              </a:rPr>
              <a:t>you to </a:t>
            </a:r>
            <a:r>
              <a:rPr lang="en-US" sz="3200" dirty="0" smtClean="0">
                <a:latin typeface="Times New Roman" pitchFamily="18" charset="0"/>
              </a:rPr>
              <a:t>…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predict the properties of the elements &amp; 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predict the outcome of many chemical reactions.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63246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 dirty="0">
                <a:solidFill>
                  <a:srgbClr val="ECCA22"/>
                </a:solidFill>
                <a:latin typeface="Times New Roman" pitchFamily="18" charset="0"/>
              </a:rPr>
              <a:t>Periodic Properties of the Elements</a:t>
            </a:r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0200" y="1371600"/>
            <a:ext cx="457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latin typeface="Candara" pitchFamily="34" charset="0"/>
              </a:rPr>
              <a:t>Periodic Table</a:t>
            </a:r>
          </a:p>
          <a:p>
            <a:r>
              <a:rPr lang="en-US" sz="3000" b="1" dirty="0" smtClean="0">
                <a:latin typeface="Candara" pitchFamily="34" charset="0"/>
              </a:rPr>
              <a:t>Review</a:t>
            </a:r>
            <a:endParaRPr lang="en-US" sz="3000" b="1" dirty="0">
              <a:latin typeface="Candar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4600" y="2895600"/>
            <a:ext cx="35052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57400" y="1371600"/>
            <a:ext cx="457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1371600"/>
            <a:ext cx="457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77000" y="1371600"/>
            <a:ext cx="457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1371600"/>
            <a:ext cx="457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391400" y="1371600"/>
            <a:ext cx="457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48600" y="1371600"/>
            <a:ext cx="457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305800" y="1371600"/>
            <a:ext cx="457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6200000">
            <a:off x="5943600" y="3200400"/>
            <a:ext cx="4572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6200000">
            <a:off x="5943600" y="3657600"/>
            <a:ext cx="4572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1371600"/>
            <a:ext cx="45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ALKAL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METALS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1371600"/>
            <a:ext cx="457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C00000"/>
                </a:solidFill>
              </a:rPr>
              <a:t>ALKAL</a:t>
            </a:r>
          </a:p>
          <a:p>
            <a:r>
              <a:rPr lang="en-US" sz="1700" b="1" dirty="0" smtClean="0">
                <a:solidFill>
                  <a:srgbClr val="C00000"/>
                </a:solidFill>
              </a:rPr>
              <a:t>I</a:t>
            </a:r>
          </a:p>
          <a:p>
            <a:r>
              <a:rPr lang="en-US" sz="1700" b="1" dirty="0" smtClean="0">
                <a:solidFill>
                  <a:srgbClr val="C00000"/>
                </a:solidFill>
              </a:rPr>
              <a:t>NE</a:t>
            </a:r>
          </a:p>
          <a:p>
            <a:endParaRPr lang="en-US" sz="1700" b="1" dirty="0" smtClean="0">
              <a:solidFill>
                <a:srgbClr val="C00000"/>
              </a:solidFill>
            </a:endParaRPr>
          </a:p>
          <a:p>
            <a:r>
              <a:rPr lang="en-US" sz="1700" b="1" dirty="0" smtClean="0">
                <a:solidFill>
                  <a:srgbClr val="C00000"/>
                </a:solidFill>
              </a:rPr>
              <a:t>EARTH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4800" y="2111276"/>
            <a:ext cx="45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HALOGENS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0" y="1600200"/>
            <a:ext cx="45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NOBLE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GASES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5562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Lanthanoids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60768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Actinoids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3581400"/>
            <a:ext cx="175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C00000"/>
                </a:solidFill>
              </a:rPr>
              <a:t>Transition</a:t>
            </a:r>
          </a:p>
          <a:p>
            <a:pPr algn="ctr"/>
            <a:r>
              <a:rPr lang="en-US" sz="2500" b="1" dirty="0" smtClean="0">
                <a:solidFill>
                  <a:srgbClr val="C00000"/>
                </a:solidFill>
              </a:rPr>
              <a:t>Metals</a:t>
            </a:r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0200" y="9906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1      2				             3     4      5     6     7     8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019800" y="2286000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77000" y="2971800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34200" y="3657600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91400" y="4343400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77000" y="2286000"/>
            <a:ext cx="0" cy="68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934200" y="2971800"/>
            <a:ext cx="0" cy="68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391400" y="3657600"/>
            <a:ext cx="0" cy="68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848600" y="4343400"/>
            <a:ext cx="0" cy="68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19800" y="1371600"/>
            <a:ext cx="0" cy="914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2900461">
            <a:off x="6189262" y="3140757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Metalloids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0800" y="723037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Elements &amp; ions react to try to become more stable – like noble gases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1143000" y="914400"/>
            <a:ext cx="6934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The Alkali Metals</a:t>
            </a:r>
            <a:endParaRPr lang="en-US" sz="3200" dirty="0" smtClean="0">
              <a:latin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Very reactive - combined in nature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Forms 1+ ion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  <p:pic>
        <p:nvPicPr>
          <p:cNvPr id="286730" name="Picture 10" descr="im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54102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562600"/>
            <a:ext cx="1643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1295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733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362200"/>
            <a:ext cx="149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5486400"/>
            <a:ext cx="1514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533400"/>
            <a:ext cx="43434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The Alkali Metals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0" y="1447800"/>
            <a:ext cx="7620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Lithium – lightest, batteries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0" y="2512469"/>
            <a:ext cx="7620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Sodium &amp; Potassium: most abundant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Used in growth of humans &amp; plants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fireworks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05000" y="5042118"/>
            <a:ext cx="5029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Others:  little commercial use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  <p:pic>
        <p:nvPicPr>
          <p:cNvPr id="5" name="Picture 11" descr="im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49600"/>
            <a:ext cx="5562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77724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The Alkaline Earth Metals</a:t>
            </a:r>
            <a:endParaRPr lang="en-US" sz="3200" dirty="0" smtClean="0">
              <a:latin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Very reactive - combined in nature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Forms 2+ ion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09800" y="381000"/>
            <a:ext cx="4953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The Alkaline Earth Metals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24000" y="1447800"/>
            <a:ext cx="7620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Calcium – bones, teeth, chalk, marble, coral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0" y="2512469"/>
            <a:ext cx="7620000" cy="11757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Magnesium – bike/backpack/car frames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Muscle function, metabolism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05000" y="5042118"/>
            <a:ext cx="5029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Others:  other random use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4" name="Picture 8" descr="http://ecx.images-amazon.com/images/I/41Wu9dZ477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1619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124200"/>
            <a:ext cx="1412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876800"/>
            <a:ext cx="1447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Stronti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724400"/>
            <a:ext cx="21336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2456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Group 13 Elements</a:t>
            </a:r>
            <a:endParaRPr lang="en-US" sz="3200" dirty="0" smtClean="0">
              <a:latin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not as active as the metals in Groups 1 and 2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good conductors of heat and electricity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Aluminum:  3+ ion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  <p:pic>
        <p:nvPicPr>
          <p:cNvPr id="7" name="Picture 13" descr="im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0"/>
            <a:ext cx="54768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09800" y="381000"/>
            <a:ext cx="4953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Group 13 elements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24200" y="1371600"/>
            <a:ext cx="5943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Boron – cleaning agents, insulation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352800" y="3429000"/>
            <a:ext cx="5791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Aluminum – most abundant metal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19400" y="4419600"/>
            <a:ext cx="3962400" cy="1858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Gallium:  1 of its alloys is an excellent semiconductor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hlinkClick r:id="rId2"/>
              </a:rPr>
              <a:t>http://www.disappearingspoons.com/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8" name="Picture 7" descr="bo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ttp://upload.wikimedia.org/wikipedia/commons/thumb/9/92/Gallium_crystals.jpg/250px-Gallium_crystal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426720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21336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indium wi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434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2456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Group 14 Elements</a:t>
            </a:r>
            <a:endParaRPr lang="en-US" sz="3200" dirty="0" smtClean="0">
              <a:latin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carbon is a nonmetal (forms </a:t>
            </a:r>
            <a:r>
              <a:rPr lang="en-US" sz="3200" dirty="0" smtClean="0">
                <a:latin typeface="Times New Roman" pitchFamily="18" charset="0"/>
              </a:rPr>
              <a:t>4</a:t>
            </a:r>
            <a:r>
              <a:rPr lang="en-US" sz="3200" dirty="0" smtClean="0">
                <a:latin typeface="Century Gothic"/>
              </a:rPr>
              <a:t>±</a:t>
            </a:r>
            <a:r>
              <a:rPr lang="en-US" sz="3200" dirty="0" smtClean="0">
                <a:latin typeface="Times New Roman" pitchFamily="18" charset="0"/>
              </a:rPr>
              <a:t> ions</a:t>
            </a:r>
            <a:r>
              <a:rPr lang="en-US" sz="3200" dirty="0" smtClean="0">
                <a:latin typeface="Times New Roman" pitchFamily="18" charset="0"/>
              </a:rPr>
              <a:t>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silicon and germanium are metalloids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tin and lead are metals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  <p:pic>
        <p:nvPicPr>
          <p:cNvPr id="5" name="Picture 8" descr="im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05200"/>
            <a:ext cx="6019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09800" y="381000"/>
            <a:ext cx="4953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Group 14 elements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00400" y="914400"/>
            <a:ext cx="5943600" cy="294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Carbon:  incredibly important – has its own branch of chemistry (organic)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Allotrope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  forms of an element that have different structures and properties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(graphite, diamond)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38400" y="4572000"/>
            <a:ext cx="67056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Silicon:  computer chips, solar cells, very abundant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4" name="Picture 7" descr="2-carbon-fiber-lotus-el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035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95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sil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8100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http://1.bp.blogspot.com/_FpDYnSJ7KzI/STM3MTc-THI/AAAAAAAAAEI/PAz1z0G0b_E/s400/Germanium+Pic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619250" y="730250"/>
            <a:ext cx="714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ECCA22"/>
                </a:solidFill>
                <a:latin typeface="Times New Roman" pitchFamily="18" charset="0"/>
              </a:rPr>
              <a:t>Chapter 7: Elements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263900" y="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ECCA22"/>
                </a:solidFill>
              </a:rPr>
              <a:t>Table of Contents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20574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One more Trend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2899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Group 15 Elements</a:t>
            </a:r>
            <a:endParaRPr lang="en-US" sz="3200" dirty="0" smtClean="0">
              <a:latin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Nitrogen:  forms 3- ions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Bismuth:  forms 3+ ions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Properties become more metallic as you descend the period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  <p:pic>
        <p:nvPicPr>
          <p:cNvPr id="5" name="Picture 12" descr="im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25887"/>
            <a:ext cx="52387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5" descr="http://www.galleries.com/minerals/elements/bismuth/bism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724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09800" y="381000"/>
            <a:ext cx="4953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Group 15 elements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8800" y="914400"/>
            <a:ext cx="731520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Nitrogen:  tons in air, but plants must get it from nitrogen-fixing bacteria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Used to create ammonia (NH</a:t>
            </a:r>
            <a:r>
              <a:rPr lang="en-US" sz="3200" baseline="-25000" dirty="0" smtClean="0">
                <a:latin typeface="Times New Roman" pitchFamily="18" charset="0"/>
                <a:cs typeface="Arial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): fertilizer, dyes, explosives, etc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257800" y="3810000"/>
            <a:ext cx="38862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Phosphorus:  fertilizer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9" name="Picture 11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590800"/>
            <a:ext cx="16764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ttp://www.chemistryexplained.com/images/chfa_03_img0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17526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419600"/>
            <a:ext cx="1533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3886200"/>
            <a:ext cx="17160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5105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24560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Group 16 Elements</a:t>
            </a:r>
            <a:endParaRPr lang="en-US" sz="3200" dirty="0" smtClean="0">
              <a:latin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Forms 2- ions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Oxygen reacts with both metals and nonmetals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2</a:t>
            </a:r>
            <a:r>
              <a:rPr lang="en-US" sz="3200" baseline="30000" dirty="0" smtClean="0">
                <a:latin typeface="Times New Roman" pitchFamily="18" charset="0"/>
              </a:rPr>
              <a:t>nd</a:t>
            </a:r>
            <a:r>
              <a:rPr lang="en-US" sz="3200" dirty="0" smtClean="0">
                <a:latin typeface="Times New Roman" pitchFamily="18" charset="0"/>
              </a:rPr>
              <a:t> most reactive </a:t>
            </a:r>
            <a:r>
              <a:rPr lang="en-US" sz="3200" dirty="0" smtClean="0">
                <a:latin typeface="Times New Roman" pitchFamily="18" charset="0"/>
              </a:rPr>
              <a:t>non-metal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  <p:pic>
        <p:nvPicPr>
          <p:cNvPr id="5" name="Picture 10" descr="im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3657600"/>
            <a:ext cx="58674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09800" y="381000"/>
            <a:ext cx="4953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Group 16 elements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828800" y="914400"/>
            <a:ext cx="73152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Oxygen:  most abundant element in Earth’s crust	2 allotropes:  ozone(O</a:t>
            </a:r>
            <a:r>
              <a:rPr lang="en-US" sz="3200" baseline="-25000" dirty="0" smtClean="0">
                <a:latin typeface="Times New Roman" pitchFamily="18" charset="0"/>
                <a:cs typeface="Arial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), O</a:t>
            </a:r>
            <a:r>
              <a:rPr lang="en-US" sz="3200" baseline="-25000" dirty="0" smtClean="0">
                <a:latin typeface="Times New Roman" pitchFamily="18" charset="0"/>
                <a:cs typeface="Arial" charset="0"/>
              </a:rPr>
              <a:t>2</a:t>
            </a:r>
            <a:endParaRPr lang="en-US" sz="3200" baseline="-25000" dirty="0" smtClean="0"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43200" y="2438400"/>
            <a:ext cx="4572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Sulfur:  fertilizers, paints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4" name="Picture 7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15621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133600"/>
            <a:ext cx="13779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http://www.myfreenewsletter.com/selen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5486400"/>
            <a:ext cx="1500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 descr="Polonium Antique StaticMast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33600" y="3807869"/>
            <a:ext cx="5410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works to prevent cell damage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2899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Group 17 Elements:  Halogens</a:t>
            </a:r>
            <a:endParaRPr lang="en-US" sz="3200" dirty="0" smtClean="0">
              <a:latin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Active nonmetals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Because of their chemical reactivity, they don’t exist as free elements in nature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Gains 1 electron:  forms 1- ion</a:t>
            </a: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  <p:pic>
        <p:nvPicPr>
          <p:cNvPr id="6" name="Picture 13" descr="im33 group 17 ele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86200"/>
            <a:ext cx="54483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09800" y="381000"/>
            <a:ext cx="4953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Group 17 elements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24400" y="1855720"/>
            <a:ext cx="4419600" cy="2259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Fluorine:  most reactive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Chlorine:  bleaching &amp; cleaning agents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Iodine:  kills bacteria</a:t>
            </a:r>
          </a:p>
        </p:txBody>
      </p:sp>
      <p:pic>
        <p:nvPicPr>
          <p:cNvPr id="13" name="Picture 9" descr="http://upload.wikimedia.org/wikipedia/commons/thumb/f/f5/Halogene.jpg/320px-Haloge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2259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Group 18 Elements:  Noble Gases</a:t>
            </a:r>
            <a:endParaRPr lang="en-US" sz="3200" dirty="0" smtClean="0">
              <a:latin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originally called the inert gases because chemists couldn’t get them to react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Very stable – full octet</a:t>
            </a: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  <p:pic>
        <p:nvPicPr>
          <p:cNvPr id="6" name="Picture 13" descr="im33 group 17 ele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86200"/>
            <a:ext cx="54483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09800" y="381000"/>
            <a:ext cx="4953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Noble Gases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33600" y="914400"/>
            <a:ext cx="70104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Helium: blimps, airships, balloons, SUN</a:t>
            </a:r>
            <a:endParaRPr lang="en-US" sz="3200" baseline="-25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71800" y="1752600"/>
            <a:ext cx="4572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Neon:  light displays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0" y="3657600"/>
            <a:ext cx="54102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Argon &amp; Krypton:  prolong the life of filaments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3" name="Picture 9" descr="Helium has some great lift force. However - this is not something we'd recommend you try. It's life dangerous for sure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2159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pac_man_neon_ligh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0"/>
            <a:ext cx="25146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572000"/>
            <a:ext cx="18176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9276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5181600"/>
            <a:ext cx="1828800" cy="13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0" y="724150"/>
            <a:ext cx="9144000" cy="442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Transition Metals</a:t>
            </a:r>
            <a:endParaRPr lang="en-US" sz="3200" dirty="0" smtClean="0">
              <a:latin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higher melting &amp; boiling points (exceptions:  zinc, cadmium, mercury)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multiple oxidation states (ions with differing charges) – because of involvement of the </a:t>
            </a:r>
            <a:r>
              <a:rPr lang="en-US" sz="3200" i="1" dirty="0" smtClean="0">
                <a:latin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</a:rPr>
              <a:t> electrons in bonding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Zinc:  2+ ion	Silver:  1+ ion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  <p:pic>
        <p:nvPicPr>
          <p:cNvPr id="5" name="Picture 10" descr="im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32312"/>
            <a:ext cx="55626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http://upload.wikimedia.org/wikipedia/commons/thumb/f/fa/Iron%28II%29_oxide.jpg/200px-Iron%28II%29_oxide.jpg">
            <a:hlinkClick r:id="rId2" tooltip="Iron(II) ox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2209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http://upload.wikimedia.org/wikipedia/commons/thumb/e/ee/Iron%28III%29-oxide-sample.jpg/200px-Iron%28III%29-oxide-sample.jpg">
            <a:hlinkClick r:id="rId4" tooltip="Sample of iron(III) ox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100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09800" y="381000"/>
            <a:ext cx="49530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Transition metals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Magnets (iron)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, jet engines, drill bits, surgical instruments, iron, plastics, petroleum, food, etc.</a:t>
            </a:r>
            <a:endParaRPr lang="en-US" sz="3200" baseline="-25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4" name="Picture 7" descr="zinc with copp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38400"/>
            <a:ext cx="24336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5257800"/>
            <a:ext cx="171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2895600"/>
            <a:ext cx="15541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http://drake.marin.k12.ca.us/stuwork/rockwater/hev%20met/mercury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2362200"/>
            <a:ext cx="1698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Cadmium 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3800" y="5029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 descr="http://oecotextiles.files.wordpress.com/2010/08/mercury.jpg?w=150&amp;h=150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0400" y="4800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1840671"/>
            <a:ext cx="91440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Alloys</a:t>
            </a:r>
            <a:r>
              <a:rPr lang="en-US" sz="3200" b="1" dirty="0" smtClean="0">
                <a:latin typeface="Times New Roman" pitchFamily="18" charset="0"/>
                <a:cs typeface="Arial" charset="0"/>
              </a:rPr>
              <a:t>:  a mixture of elements that has metallic properties</a:t>
            </a:r>
            <a:endParaRPr lang="en-US" sz="3200" b="1" baseline="-25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223375" y="0"/>
            <a:ext cx="3920625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A couple more trends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1962397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Reactivity</a:t>
            </a:r>
            <a:endParaRPr lang="en-US" sz="32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5" name="Picture 3" descr="trans50"/>
          <p:cNvPicPr>
            <a:picLocks noChangeAspect="1" noChangeArrowheads="1"/>
          </p:cNvPicPr>
          <p:nvPr/>
        </p:nvPicPr>
        <p:blipFill>
          <a:blip r:embed="rId2" cstate="print"/>
          <a:srcRect t="10000" b="32500"/>
          <a:stretch>
            <a:fillRect/>
          </a:stretch>
        </p:blipFill>
        <p:spPr bwMode="auto">
          <a:xfrm>
            <a:off x="546652" y="1263650"/>
            <a:ext cx="7835348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>
            <a:off x="457200" y="1905000"/>
            <a:ext cx="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19800" y="9906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76200" y="11209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Less reactive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76200" y="3733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More reactive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6637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Less reactive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0" y="6096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More reactive</a:t>
            </a:r>
            <a:endParaRPr lang="en-US" sz="20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763000" y="1905000"/>
            <a:ext cx="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077200" y="12733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More reactive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001000" y="38641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Less reactive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52342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500" b="1" dirty="0" smtClean="0">
                <a:latin typeface="Candara" pitchFamily="34" charset="0"/>
              </a:rPr>
              <a:t>Metals</a:t>
            </a:r>
            <a:r>
              <a:rPr lang="en-US" sz="2500" dirty="0" smtClean="0">
                <a:latin typeface="Candara" pitchFamily="34" charset="0"/>
              </a:rPr>
              <a:t>:  </a:t>
            </a:r>
            <a:r>
              <a:rPr lang="en-US" sz="2500" dirty="0" smtClean="0">
                <a:latin typeface="Candara" pitchFamily="34" charset="0"/>
              </a:rPr>
              <a:t>follow atomic radii:  </a:t>
            </a:r>
            <a:r>
              <a:rPr lang="en-US" sz="2500" dirty="0" smtClean="0">
                <a:latin typeface="Candara" pitchFamily="34" charset="0"/>
              </a:rPr>
              <a:t>bigger atoms, more reactive</a:t>
            </a:r>
          </a:p>
          <a:p>
            <a:pPr lvl="1">
              <a:buFont typeface="Arial" pitchFamily="34" charset="0"/>
              <a:buChar char="•"/>
            </a:pPr>
            <a:r>
              <a:rPr lang="en-US" sz="2500" b="1" dirty="0" smtClean="0">
                <a:latin typeface="Candara" pitchFamily="34" charset="0"/>
              </a:rPr>
              <a:t>Non-metals</a:t>
            </a:r>
            <a:r>
              <a:rPr lang="en-US" sz="2500" dirty="0" smtClean="0">
                <a:latin typeface="Candara" pitchFamily="34" charset="0"/>
              </a:rPr>
              <a:t>:  follow </a:t>
            </a:r>
            <a:r>
              <a:rPr lang="en-US" sz="2500" dirty="0" smtClean="0">
                <a:latin typeface="Candara" pitchFamily="34" charset="0"/>
              </a:rPr>
              <a:t>electronegativity: </a:t>
            </a:r>
            <a:r>
              <a:rPr lang="en-US" sz="2500" dirty="0" smtClean="0">
                <a:latin typeface="Candara" pitchFamily="34" charset="0"/>
              </a:rPr>
              <a:t>“stealing power”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066800" y="4495800"/>
            <a:ext cx="464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4400" y="4114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More reactive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267200" y="417189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Less reactive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6" grpId="0"/>
      <p:bldP spid="27" grpId="0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0" y="724150"/>
            <a:ext cx="9144000" cy="45735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The Inner Transition Elements:  Lanthanides 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Electrons of highest energy are in the 4</a:t>
            </a:r>
            <a:r>
              <a:rPr lang="en-US" sz="3200" i="1" dirty="0" smtClean="0">
                <a:latin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</a:rPr>
              <a:t> sublevel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once called </a:t>
            </a:r>
            <a:r>
              <a:rPr lang="en-US" sz="3200" i="1" dirty="0" smtClean="0">
                <a:latin typeface="Times New Roman" pitchFamily="18" charset="0"/>
              </a:rPr>
              <a:t>rare earth elements</a:t>
            </a:r>
            <a:r>
              <a:rPr lang="en-US" sz="3200" dirty="0" smtClean="0">
                <a:latin typeface="Times New Roman" pitchFamily="18" charset="0"/>
              </a:rPr>
              <a:t> 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Why?  Because all of these elements occurred in Earth’s crust as “</a:t>
            </a:r>
            <a:r>
              <a:rPr lang="en-US" sz="3200" i="1" dirty="0" smtClean="0">
                <a:latin typeface="Times New Roman" pitchFamily="18" charset="0"/>
              </a:rPr>
              <a:t>earths</a:t>
            </a:r>
            <a:r>
              <a:rPr lang="en-US" sz="3200" dirty="0" smtClean="0">
                <a:latin typeface="Times New Roman" pitchFamily="18" charset="0"/>
              </a:rPr>
              <a:t>”, an older term for oxides, and seemed to be relatively rare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endParaRPr lang="en-US" sz="32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  <p:pic>
        <p:nvPicPr>
          <p:cNvPr id="6" name="Picture 11" descr="im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962400"/>
            <a:ext cx="571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im39"/>
          <p:cNvPicPr>
            <a:picLocks noChangeAspect="1" noChangeArrowheads="1"/>
          </p:cNvPicPr>
          <p:nvPr/>
        </p:nvPicPr>
        <p:blipFill>
          <a:blip r:embed="rId2" cstate="print"/>
          <a:srcRect l="5333" t="50000" r="25331" b="42106"/>
          <a:stretch>
            <a:fillRect/>
          </a:stretch>
        </p:blipFill>
        <p:spPr bwMode="auto">
          <a:xfrm>
            <a:off x="3048000" y="64008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0" y="724150"/>
            <a:ext cx="9144000" cy="2209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The Inner Transition Elements: Actinides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The highest-energy electrons in the actinides are in the 5</a:t>
            </a:r>
            <a:r>
              <a:rPr lang="en-US" sz="3200" i="1" dirty="0" smtClean="0">
                <a:latin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</a:rPr>
              <a:t> sublevel</a:t>
            </a:r>
            <a:endParaRPr lang="en-US" sz="32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2700338" y="36513"/>
            <a:ext cx="3743325" cy="42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Elements: Basic Concepts</a:t>
            </a:r>
            <a:endParaRPr lang="en-US" sz="2400" b="1">
              <a:solidFill>
                <a:schemeClr val="folHlink"/>
              </a:solidFill>
            </a:endParaRPr>
          </a:p>
        </p:txBody>
      </p:sp>
      <p:pic>
        <p:nvPicPr>
          <p:cNvPr id="6" name="Picture 11" descr="im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19400"/>
            <a:ext cx="571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im39"/>
          <p:cNvPicPr>
            <a:picLocks noChangeAspect="1" noChangeArrowheads="1"/>
          </p:cNvPicPr>
          <p:nvPr/>
        </p:nvPicPr>
        <p:blipFill>
          <a:blip r:embed="rId2" cstate="print"/>
          <a:srcRect l="5333" t="50000" r="25331" b="42106"/>
          <a:stretch>
            <a:fillRect/>
          </a:stretch>
        </p:blipFill>
        <p:spPr bwMode="auto">
          <a:xfrm>
            <a:off x="3048000" y="49530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619250" y="730250"/>
            <a:ext cx="714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ECCA22"/>
                </a:solidFill>
                <a:latin typeface="Times New Roman" pitchFamily="18" charset="0"/>
              </a:rPr>
              <a:t>Chapter 7: Elements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263900" y="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ECCA22"/>
                </a:solidFill>
              </a:rPr>
              <a:t>Table of 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5950" y="2782848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600200" y="679450"/>
            <a:ext cx="3697288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</a:rPr>
              <a:t>D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</a:rPr>
              <a:t>bereiner’s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</a:rPr>
              <a:t> Triads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2317750" y="0"/>
            <a:ext cx="4506913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 Table: Basic Concepts</a:t>
            </a:r>
            <a:r>
              <a:rPr lang="en-US" sz="24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4103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153400" cy="1618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What these trends tell us: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J.W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</a:rPr>
              <a:t>D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öbereiner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smtClean="0">
                <a:latin typeface="Times New Roman" pitchFamily="18" charset="0"/>
              </a:rPr>
              <a:t>1829 – triads of elements with similar properties.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7" descr="tri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14662"/>
            <a:ext cx="73152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228600" y="1265238"/>
            <a:ext cx="8077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Mendeleev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- improved </a:t>
            </a:r>
            <a:r>
              <a:rPr lang="en-US" sz="3200" dirty="0">
                <a:latin typeface="Times New Roman" pitchFamily="18" charset="0"/>
              </a:rPr>
              <a:t>version of his </a:t>
            </a:r>
            <a:r>
              <a:rPr lang="en-US" sz="3200" dirty="0" smtClean="0">
                <a:latin typeface="Times New Roman" pitchFamily="18" charset="0"/>
              </a:rPr>
              <a:t>table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600200" y="679450"/>
            <a:ext cx="499427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</a:rPr>
              <a:t>Mendeleev’s Periodic Table</a:t>
            </a:r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914400" y="1851025"/>
            <a:ext cx="8229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>
                <a:latin typeface="Times New Roman" pitchFamily="18" charset="0"/>
              </a:rPr>
              <a:t>Elements in </a:t>
            </a:r>
            <a:r>
              <a:rPr lang="en-US" sz="3200" dirty="0" smtClean="0">
                <a:latin typeface="Times New Roman" pitchFamily="18" charset="0"/>
              </a:rPr>
              <a:t>the same group (vertical column):</a:t>
            </a: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2317750" y="0"/>
            <a:ext cx="4506913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 Table: Basic Concepts</a:t>
            </a:r>
            <a:r>
              <a:rPr lang="en-US" sz="2400" b="1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12" name="Picture 7" descr="mendele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6862" y="2438400"/>
            <a:ext cx="24971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09600" y="1851025"/>
            <a:ext cx="6019800" cy="33424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endParaRPr lang="en-US" sz="3200" dirty="0" smtClean="0">
              <a:latin typeface="Times New Roman" pitchFamily="18" charset="0"/>
            </a:endParaRP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same number of valence electrons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similar properties</a:t>
            </a:r>
          </a:p>
          <a:p>
            <a:pPr marL="342900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Elements in a period (horizontal row) have </a:t>
            </a:r>
            <a:r>
              <a:rPr lang="en-US" sz="3200" dirty="0" smtClean="0">
                <a:latin typeface="Times New Roman" pitchFamily="18" charset="0"/>
              </a:rPr>
              <a:t>different properties</a:t>
            </a:r>
            <a:r>
              <a:rPr lang="en-US" sz="3200" dirty="0" smtClean="0">
                <a:latin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P spid="2723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00200" y="679450"/>
            <a:ext cx="5005388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>
                <a:solidFill>
                  <a:schemeClr val="folHlink"/>
                </a:solidFill>
                <a:latin typeface="Times New Roman" pitchFamily="18" charset="0"/>
              </a:rPr>
              <a:t>The Modern Periodic Table</a:t>
            </a: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77200" cy="2259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So…elements </a:t>
            </a:r>
            <a:r>
              <a:rPr lang="en-US" sz="3200" dirty="0">
                <a:latin typeface="Times New Roman" pitchFamily="18" charset="0"/>
              </a:rPr>
              <a:t>in the </a:t>
            </a:r>
            <a:r>
              <a:rPr lang="en-US" sz="3200" dirty="0" smtClean="0">
                <a:latin typeface="Times New Roman" pitchFamily="18" charset="0"/>
              </a:rPr>
              <a:t>periodic table are in order by 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atomic number</a:t>
            </a:r>
          </a:p>
          <a:p>
            <a:pPr marL="1257300" lvl="2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dirty="0" smtClean="0">
                <a:latin typeface="Times New Roman" pitchFamily="18" charset="0"/>
              </a:rPr>
              <a:t>number of electrons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2317750" y="0"/>
            <a:ext cx="4506913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 Table: Basic Concepts</a:t>
            </a:r>
            <a:r>
              <a:rPr lang="en-US" sz="2400" b="1">
                <a:solidFill>
                  <a:schemeClr val="fol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00200" y="679450"/>
            <a:ext cx="5005388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</a:pPr>
            <a:r>
              <a:rPr lang="en-US" sz="3200" b="1">
                <a:solidFill>
                  <a:schemeClr val="folHlink"/>
                </a:solidFill>
                <a:latin typeface="Times New Roman" pitchFamily="18" charset="0"/>
              </a:rPr>
              <a:t>The Modern Periodic Table</a:t>
            </a:r>
          </a:p>
        </p:txBody>
      </p:sp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2317750" y="0"/>
            <a:ext cx="4506913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228600" algn="l"/>
                <a:tab pos="1943100" algn="l"/>
              </a:tabLst>
              <a:defRPr/>
            </a:pPr>
            <a:r>
              <a:rPr lang="en-US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Periodic Table: Basic Concepts</a:t>
            </a:r>
            <a:r>
              <a:rPr lang="en-US" sz="2400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3400" y="1295400"/>
            <a:ext cx="8610600" cy="18651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Periodic law:</a:t>
            </a:r>
            <a:r>
              <a:rPr lang="en-US" sz="3200" dirty="0" smtClean="0">
                <a:latin typeface="Times New Roman" pitchFamily="18" charset="0"/>
              </a:rPr>
              <a:t> physical </a:t>
            </a:r>
            <a:r>
              <a:rPr lang="en-US" sz="3200" dirty="0">
                <a:latin typeface="Times New Roman" pitchFamily="18" charset="0"/>
              </a:rPr>
              <a:t>and chemical properties of the elements repeat in a regular pattern when they are arranged in order of increasing atomic </a:t>
            </a:r>
            <a:r>
              <a:rPr lang="en-US" sz="3200" dirty="0" smtClean="0">
                <a:latin typeface="Times New Roman" pitchFamily="18" charset="0"/>
              </a:rPr>
              <a:t>number.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400" y="3200400"/>
            <a:ext cx="8610600" cy="97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28600" algn="l"/>
                <a:tab pos="1943100" algn="l"/>
              </a:tabLst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Periodicity</a:t>
            </a:r>
            <a:r>
              <a:rPr lang="en-US" sz="3200" dirty="0" smtClean="0">
                <a:latin typeface="Times New Roman" pitchFamily="18" charset="0"/>
              </a:rPr>
              <a:t>: the </a:t>
            </a:r>
            <a:r>
              <a:rPr lang="en-US" sz="3200" dirty="0">
                <a:latin typeface="Times New Roman" pitchFamily="18" charset="0"/>
              </a:rPr>
              <a:t>tendency to recur at regular intervals.</a:t>
            </a:r>
            <a:endParaRPr lang="en-US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619250" y="730250"/>
            <a:ext cx="714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ECCA22"/>
                </a:solidFill>
                <a:latin typeface="Times New Roman" pitchFamily="18" charset="0"/>
              </a:rPr>
              <a:t>Chapter 7: Elements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3263900" y="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ECCA22"/>
                </a:solidFill>
              </a:rPr>
              <a:t>Table of 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5950" y="358140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Properties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em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ChemTheme</Template>
  <TotalTime>6217</TotalTime>
  <Words>843</Words>
  <Application>Microsoft Office PowerPoint</Application>
  <PresentationFormat>On-screen Show (4:3)</PresentationFormat>
  <Paragraphs>166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ChemTheme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Horizons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Cherie Hatton</dc:creator>
  <cp:lastModifiedBy>Call, Brittany</cp:lastModifiedBy>
  <cp:revision>699</cp:revision>
  <dcterms:created xsi:type="dcterms:W3CDTF">2004-01-14T15:26:19Z</dcterms:created>
  <dcterms:modified xsi:type="dcterms:W3CDTF">2012-10-03T19:01:07Z</dcterms:modified>
</cp:coreProperties>
</file>