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8" r:id="rId2"/>
    <p:sldId id="256" r:id="rId3"/>
    <p:sldId id="300" r:id="rId4"/>
    <p:sldId id="302" r:id="rId5"/>
    <p:sldId id="303" r:id="rId6"/>
    <p:sldId id="304" r:id="rId7"/>
    <p:sldId id="309" r:id="rId8"/>
    <p:sldId id="306" r:id="rId9"/>
    <p:sldId id="305" r:id="rId10"/>
    <p:sldId id="307" r:id="rId11"/>
    <p:sldId id="310" r:id="rId12"/>
    <p:sldId id="311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135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 smtClean="0"/>
          </a:p>
          <a:p>
            <a:r>
              <a:rPr lang="en-US" dirty="0" smtClean="0"/>
              <a:t>#s all the way</a:t>
            </a:r>
            <a:r>
              <a:rPr lang="en-US" baseline="0" dirty="0" smtClean="0"/>
              <a:t> through</a:t>
            </a:r>
          </a:p>
          <a:p>
            <a:r>
              <a:rPr lang="en-US" baseline="0" dirty="0" smtClean="0"/>
              <a:t>Odds, evens, backwards, no notes!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55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55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Ask and answer – write answers</a:t>
            </a:r>
          </a:p>
          <a:p>
            <a:r>
              <a:rPr lang="en-US" baseline="0" dirty="0" smtClean="0"/>
              <a:t>Put yourselves in order – January to December – only FRENCH!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55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Flyswatter?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5.jpeg"/><Relationship Id="rId5" Type="http://schemas.openxmlformats.org/officeDocument/2006/relationships/image" Target="../media/image17.jpeg"/><Relationship Id="rId10" Type="http://schemas.openxmlformats.org/officeDocument/2006/relationships/image" Target="../media/image4.jpeg"/><Relationship Id="rId4" Type="http://schemas.openxmlformats.org/officeDocument/2006/relationships/image" Target="../media/image16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Tu as quel âge?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Quel est le date?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 smtClean="0"/>
              <a:t>y a combien </a:t>
            </a:r>
            <a:r>
              <a:rPr lang="fr-FR" dirty="0"/>
              <a:t>de </a:t>
            </a:r>
            <a:r>
              <a:rPr lang="fr-FR" dirty="0" smtClean="0"/>
              <a:t>tableaux?  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de portes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d’ordinateurs?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de bureaux dans 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de tables dans 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/>
              <a:t>y a combien de </a:t>
            </a:r>
            <a:r>
              <a:rPr lang="fr-FR" dirty="0" smtClean="0"/>
              <a:t>télévisions </a:t>
            </a:r>
            <a:r>
              <a:rPr lang="fr-FR" dirty="0"/>
              <a:t>dans 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Il y a combien de </a:t>
            </a:r>
            <a:r>
              <a:rPr lang="fr-FR" dirty="0" smtClean="0"/>
              <a:t>fenêtres dans </a:t>
            </a:r>
            <a:r>
              <a:rPr lang="fr-FR" dirty="0"/>
              <a:t>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Combien de profs est-ce qu’il y a?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Combien de garçons </a:t>
            </a:r>
            <a:r>
              <a:rPr lang="fr-FR" dirty="0"/>
              <a:t>est-ce qu’il y a dans la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Combien de filles est-ce qu’il y a dans la classe?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CALL\AppData\Local\Microsoft\Windows\Temporary Internet Files\Content.IE5\01S68O76\MP9004464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2514600" cy="2514600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The Artist (2011) 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38350" cy="3019425"/>
          </a:xfrm>
          <a:prstGeom prst="rect">
            <a:avLst/>
          </a:prstGeom>
          <a:noFill/>
        </p:spPr>
      </p:pic>
      <p:sp>
        <p:nvSpPr>
          <p:cNvPr id="1043" name="AutoShape 19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http://static1.purepeople.com/articles/7/75/37/@/27535-garou-et-celine-dion-637x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096" y="1"/>
            <a:ext cx="1999903" cy="2743200"/>
          </a:xfrm>
          <a:prstGeom prst="rect">
            <a:avLst/>
          </a:prstGeom>
          <a:noFill/>
        </p:spPr>
      </p:pic>
      <p:pic>
        <p:nvPicPr>
          <p:cNvPr id="14" name="Picture 5" descr="C:\Users\CALL\AppData\Local\Microsoft\Windows\Temporary Internet Files\Content.IE5\AG3LK6T7\MP900262699[1].jpg"/>
          <p:cNvPicPr>
            <a:picLocks noChangeAspect="1" noChangeArrowheads="1"/>
          </p:cNvPicPr>
          <p:nvPr/>
        </p:nvPicPr>
        <p:blipFill>
          <a:blip r:embed="rId6" cstate="print"/>
          <a:srcRect r="43750"/>
          <a:stretch>
            <a:fillRect/>
          </a:stretch>
        </p:blipFill>
        <p:spPr bwMode="auto">
          <a:xfrm>
            <a:off x="2590800" y="2438400"/>
            <a:ext cx="2133600" cy="2528711"/>
          </a:xfrm>
          <a:prstGeom prst="rect">
            <a:avLst/>
          </a:prstGeom>
          <a:noFill/>
        </p:spPr>
      </p:pic>
      <p:pic>
        <p:nvPicPr>
          <p:cNvPr id="15" name="Picture 6" descr="C:\Users\CALL\AppData\Local\Microsoft\Windows\Temporary Internet Files\Content.IE5\AG3LK6T7\MP90042781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895600"/>
            <a:ext cx="2590799" cy="1926907"/>
          </a:xfrm>
          <a:prstGeom prst="rect">
            <a:avLst/>
          </a:prstGeom>
          <a:noFill/>
        </p:spPr>
      </p:pic>
      <p:pic>
        <p:nvPicPr>
          <p:cNvPr id="16" name="Picture 24" descr="C:\Users\CALL\AppData\Local\Microsoft\Windows\Temporary Internet Files\Content.IE5\UFAJA1Z0\MP90042258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648200"/>
            <a:ext cx="2667298" cy="2209800"/>
          </a:xfrm>
          <a:prstGeom prst="rect">
            <a:avLst/>
          </a:prstGeom>
          <a:noFill/>
        </p:spPr>
      </p:pic>
      <p:pic>
        <p:nvPicPr>
          <p:cNvPr id="18" name="Picture 22" descr="http://www.angers.fr/typo3temp/pics/05473b25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685800"/>
            <a:ext cx="2946400" cy="2209800"/>
          </a:xfrm>
          <a:prstGeom prst="rect">
            <a:avLst/>
          </a:prstGeom>
          <a:noFill/>
        </p:spPr>
      </p:pic>
      <p:pic>
        <p:nvPicPr>
          <p:cNvPr id="19" name="Picture 8" descr="http://www.etudinfo.com/image/photo/angers-entree-de-516d1d14c379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</p:spPr>
      </p:pic>
      <p:pic>
        <p:nvPicPr>
          <p:cNvPr id="20" name="Picture 10" descr="http://www.germanopratines.fr/wp-content/uploads/2012/06/Les-routes-du-glob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53000"/>
            <a:ext cx="2721429" cy="1905000"/>
          </a:xfrm>
          <a:prstGeom prst="rect">
            <a:avLst/>
          </a:prstGeom>
          <a:noFill/>
        </p:spPr>
      </p:pic>
      <p:pic>
        <p:nvPicPr>
          <p:cNvPr id="21" name="Picture 14" descr="http://upload.wikimedia.org/wikipedia/commons/5/55/Frontview_Lycee_Condorcet_Pari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971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41000" r="41875" b="30000"/>
          <a:stretch>
            <a:fillRect/>
          </a:stretch>
        </p:blipFill>
        <p:spPr bwMode="auto">
          <a:xfrm>
            <a:off x="685800" y="0"/>
            <a:ext cx="75043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41875" t="17000" r="6250" b="57000"/>
          <a:stretch>
            <a:fillRect/>
          </a:stretch>
        </p:blipFill>
        <p:spPr bwMode="auto">
          <a:xfrm>
            <a:off x="762000" y="2895600"/>
            <a:ext cx="72976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2895600"/>
            <a:ext cx="23622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41875" t="55133" r="6250" b="10200"/>
          <a:stretch>
            <a:fillRect/>
          </a:stretch>
        </p:blipFill>
        <p:spPr bwMode="auto">
          <a:xfrm>
            <a:off x="990600" y="0"/>
            <a:ext cx="72976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u="sng" dirty="0" smtClean="0"/>
              <a:t>Changez de singulier en pluriel: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C’est l’ordinateur de Mme Call	</a:t>
            </a:r>
          </a:p>
          <a:p>
            <a:pPr marL="800100" lvl="1" indent="-342900"/>
            <a:r>
              <a:rPr lang="fr-FR" sz="2500" dirty="0" smtClean="0"/>
              <a:t>			Ce sont ________________ de Mme Call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C’est l’universit</a:t>
            </a:r>
            <a:r>
              <a:rPr lang="fr-FR" sz="2500" dirty="0" smtClean="0">
                <a:latin typeface="Calibri"/>
              </a:rPr>
              <a:t>é</a:t>
            </a:r>
            <a:r>
              <a:rPr lang="fr-FR" sz="2500" dirty="0" smtClean="0"/>
              <a:t>.		</a:t>
            </a:r>
          </a:p>
          <a:p>
            <a:pPr marL="800100" lvl="1" indent="-342900"/>
            <a:r>
              <a:rPr lang="fr-FR" sz="2500" dirty="0" smtClean="0"/>
              <a:t>			Ce sont ________________ de la classe.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Il y a un bureau ici.		</a:t>
            </a:r>
          </a:p>
          <a:p>
            <a:pPr marL="800100" lvl="1" indent="-342900"/>
            <a:r>
              <a:rPr lang="fr-FR" sz="2500" dirty="0" smtClean="0"/>
              <a:t>			Il y a ___________________ ici.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Il y a un animal ici.		</a:t>
            </a:r>
          </a:p>
          <a:p>
            <a:pPr marL="342900" indent="-342900"/>
            <a:r>
              <a:rPr lang="fr-FR" sz="2500" dirty="0" smtClean="0"/>
              <a:t>			Il y a ___________________ ici.</a:t>
            </a:r>
          </a:p>
          <a:p>
            <a:pPr marL="342900" indent="-342900">
              <a:buAutoNum type="arabicPeriod"/>
            </a:pP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Nouns </a:t>
            </a:r>
            <a:r>
              <a:rPr lang="en-US" dirty="0" smtClean="0"/>
              <a:t>Worksheet</a:t>
            </a:r>
          </a:p>
          <a:p>
            <a:endParaRPr lang="en-US" dirty="0" smtClean="0"/>
          </a:p>
          <a:p>
            <a:r>
              <a:rPr lang="en-US" dirty="0" smtClean="0"/>
              <a:t>Time?  Le Zapping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</a:t>
            </a:r>
            <a:r>
              <a:rPr lang="en-US" dirty="0" smtClean="0"/>
              <a:t>discuss date, birthdays,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L'âge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sz="3000" dirty="0" err="1"/>
              <a:t>Tu</a:t>
            </a:r>
            <a:r>
              <a:rPr lang="en-US" sz="3000" dirty="0"/>
              <a:t> as </a:t>
            </a:r>
            <a:r>
              <a:rPr lang="en-US" sz="3000" dirty="0" err="1"/>
              <a:t>quel</a:t>
            </a:r>
            <a:r>
              <a:rPr lang="en-US" sz="3000" dirty="0"/>
              <a:t> </a:t>
            </a:r>
            <a:r>
              <a:rPr lang="en-US" sz="3000" dirty="0" err="1"/>
              <a:t>â</a:t>
            </a:r>
            <a:r>
              <a:rPr lang="en-US" sz="3000" dirty="0" err="1" smtClean="0"/>
              <a:t>ge</a:t>
            </a:r>
            <a:r>
              <a:rPr lang="en-US" sz="3000" dirty="0"/>
              <a:t>?</a:t>
            </a:r>
          </a:p>
          <a:p>
            <a:pPr lvl="1">
              <a:tabLst>
                <a:tab pos="3657600" algn="l"/>
              </a:tabLst>
            </a:pPr>
            <a:r>
              <a:rPr lang="en-US" sz="3000" dirty="0" err="1" smtClean="0"/>
              <a:t>J’ai</a:t>
            </a:r>
            <a:r>
              <a:rPr lang="en-US" sz="3000" dirty="0" smtClean="0"/>
              <a:t> ____ </a:t>
            </a:r>
            <a:r>
              <a:rPr lang="en-US" sz="3000" dirty="0" err="1" smtClean="0"/>
              <a:t>ans</a:t>
            </a:r>
            <a:endParaRPr lang="en-US" sz="3000" dirty="0" smtClean="0"/>
          </a:p>
          <a:p>
            <a:pPr marL="393192" lvl="1" indent="0">
              <a:buNone/>
              <a:tabLst>
                <a:tab pos="3657600" algn="l"/>
              </a:tabLst>
            </a:pPr>
            <a:endParaRPr lang="en-US" sz="3000" dirty="0" smtClean="0"/>
          </a:p>
          <a:p>
            <a:pPr>
              <a:tabLst>
                <a:tab pos="3657600" algn="l"/>
              </a:tabLst>
            </a:pPr>
            <a:r>
              <a:rPr lang="en-US" sz="3000" dirty="0" err="1" smtClean="0"/>
              <a:t>Quel</a:t>
            </a:r>
            <a:r>
              <a:rPr lang="en-US" sz="3000" dirty="0" smtClean="0"/>
              <a:t> </a:t>
            </a:r>
            <a:r>
              <a:rPr lang="en-US" sz="3000" dirty="0" err="1" smtClean="0"/>
              <a:t>est</a:t>
            </a:r>
            <a:r>
              <a:rPr lang="en-US" sz="3000" dirty="0" smtClean="0"/>
              <a:t> la date?</a:t>
            </a:r>
            <a:endParaRPr lang="en-US" sz="3000" dirty="0"/>
          </a:p>
          <a:p>
            <a:pPr lvl="1">
              <a:tabLst>
                <a:tab pos="3657600" algn="l"/>
              </a:tabLst>
            </a:pPr>
            <a:r>
              <a:rPr lang="en-US" sz="3000" dirty="0" smtClean="0"/>
              <a:t>Il </a:t>
            </a:r>
            <a:r>
              <a:rPr lang="en-US" sz="3000" dirty="0" err="1" smtClean="0"/>
              <a:t>est</a:t>
            </a:r>
            <a:r>
              <a:rPr lang="en-US" sz="3000" dirty="0" smtClean="0"/>
              <a:t> le ___ </a:t>
            </a:r>
            <a:r>
              <a:rPr lang="en-US" sz="3000" dirty="0" err="1" smtClean="0"/>
              <a:t>ao</a:t>
            </a:r>
            <a:r>
              <a:rPr lang="en-US" sz="3000" dirty="0" err="1"/>
              <a:t>ût</a:t>
            </a:r>
            <a:r>
              <a:rPr lang="en-US" sz="3000" dirty="0" smtClean="0"/>
              <a:t>.</a:t>
            </a:r>
            <a:endParaRPr lang="en-US" sz="3000" dirty="0"/>
          </a:p>
          <a:p>
            <a:pPr marL="393192" lvl="1" indent="0">
              <a:buNone/>
              <a:tabLst>
                <a:tab pos="3657600" algn="l"/>
              </a:tabLst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3347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lendars.vertex42.com/2013/July-2013-calend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6" t="14015" r="4341" b="18862"/>
          <a:stretch/>
        </p:blipFill>
        <p:spPr bwMode="auto">
          <a:xfrm>
            <a:off x="16042" y="1600200"/>
            <a:ext cx="9045170" cy="50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42" y="1066800"/>
            <a:ext cx="90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err="1" smtClean="0"/>
              <a:t>lundi</a:t>
            </a:r>
            <a:r>
              <a:rPr lang="en-US" b="1" dirty="0" smtClean="0"/>
              <a:t>             </a:t>
            </a:r>
            <a:r>
              <a:rPr lang="en-US" b="1" dirty="0" err="1" smtClean="0"/>
              <a:t>mardi</a:t>
            </a:r>
            <a:r>
              <a:rPr lang="en-US" b="1" dirty="0" smtClean="0"/>
              <a:t>          </a:t>
            </a:r>
            <a:r>
              <a:rPr lang="en-US" b="1" dirty="0" err="1" smtClean="0"/>
              <a:t>mercredi</a:t>
            </a:r>
            <a:r>
              <a:rPr lang="en-US" b="1" dirty="0" smtClean="0"/>
              <a:t>       </a:t>
            </a:r>
            <a:r>
              <a:rPr lang="en-US" b="1" dirty="0" err="1" smtClean="0"/>
              <a:t>jeudi</a:t>
            </a:r>
            <a:r>
              <a:rPr lang="en-US" b="1" dirty="0" smtClean="0"/>
              <a:t>          </a:t>
            </a:r>
            <a:r>
              <a:rPr lang="en-US" b="1" dirty="0" err="1" smtClean="0"/>
              <a:t>vendredi</a:t>
            </a:r>
            <a:r>
              <a:rPr lang="en-US" b="1" dirty="0" smtClean="0"/>
              <a:t>        </a:t>
            </a:r>
            <a:r>
              <a:rPr lang="en-US" b="1" dirty="0" err="1" smtClean="0"/>
              <a:t>samedi</a:t>
            </a:r>
            <a:r>
              <a:rPr lang="en-US" b="1" dirty="0" smtClean="0"/>
              <a:t>      </a:t>
            </a:r>
            <a:r>
              <a:rPr lang="en-US" b="1" dirty="0" err="1" smtClean="0"/>
              <a:t>dimanche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3627" y="353943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ao</a:t>
            </a:r>
            <a:r>
              <a:rPr lang="en-US" sz="4000" b="1" dirty="0" err="1" smtClean="0">
                <a:latin typeface="Calibri"/>
              </a:rPr>
              <a:t>û</a:t>
            </a:r>
            <a:r>
              <a:rPr lang="en-US" sz="4000" b="1" dirty="0" err="1" smtClean="0"/>
              <a:t>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999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Les mois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septembre	1 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décembre	2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février	3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juin	4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avril	5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octobre	6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août	7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novembre	8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mars	9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juillet	10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janvier	11   ___</a:t>
            </a:r>
          </a:p>
          <a:p>
            <a:pPr marL="514350" indent="-514350">
              <a:buFont typeface="+mj-lt"/>
              <a:buAutoNum type="alphaLcParenR"/>
              <a:tabLst>
                <a:tab pos="3657600" algn="l"/>
              </a:tabLst>
            </a:pPr>
            <a:r>
              <a:rPr lang="fr-FR" dirty="0" smtClean="0"/>
              <a:t>mai	12  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066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k)  janvier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c)  février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i)  mars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e)  avril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l)  mai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d)  juin	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j)  juillet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g)  août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a)  septembre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f)  octobre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h)  novembre</a:t>
            </a:r>
          </a:p>
          <a:p>
            <a:pPr>
              <a:tabLst>
                <a:tab pos="3657600" algn="l"/>
              </a:tabLst>
            </a:pPr>
            <a:r>
              <a:rPr lang="fr-FR" sz="2800" dirty="0" smtClean="0">
                <a:solidFill>
                  <a:schemeClr val="tx2"/>
                </a:solidFill>
              </a:rPr>
              <a:t>b)  décembre</a:t>
            </a:r>
          </a:p>
        </p:txBody>
      </p:sp>
    </p:spTree>
    <p:extLst>
      <p:ext uri="{BB962C8B-B14F-4D97-AF65-F5344CB8AC3E}">
        <p14:creationId xmlns:p14="http://schemas.microsoft.com/office/powerpoint/2010/main" xmlns="" val="32921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Les mois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tabLst>
                <a:tab pos="3657600" algn="l"/>
              </a:tabLst>
            </a:pPr>
            <a:r>
              <a:rPr lang="fr-FR" dirty="0" smtClean="0"/>
              <a:t>janvier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février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mars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avril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mai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juin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juillet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août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septembre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octobre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novembre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décembre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60020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>
              <a:buNone/>
              <a:tabLst>
                <a:tab pos="3657600" algn="l"/>
              </a:tabLst>
            </a:pPr>
            <a:r>
              <a:rPr lang="en-US" sz="3000" dirty="0" err="1" smtClean="0"/>
              <a:t>Quand</a:t>
            </a:r>
            <a:r>
              <a:rPr lang="en-US" sz="3000" dirty="0" smtClean="0"/>
              <a:t> </a:t>
            </a:r>
            <a:r>
              <a:rPr lang="en-US" sz="3000" dirty="0" err="1" smtClean="0"/>
              <a:t>est</a:t>
            </a:r>
            <a:r>
              <a:rPr lang="en-US" sz="3000" dirty="0" smtClean="0"/>
              <a:t> ton </a:t>
            </a:r>
            <a:r>
              <a:rPr lang="en-US" sz="3000" dirty="0" err="1" smtClean="0"/>
              <a:t>anniversaire</a:t>
            </a:r>
            <a:r>
              <a:rPr lang="en-US" sz="3000" dirty="0" smtClean="0"/>
              <a:t>?</a:t>
            </a:r>
          </a:p>
          <a:p>
            <a:pPr marL="6350" lvl="1">
              <a:buNone/>
              <a:tabLst>
                <a:tab pos="3657600" algn="l"/>
              </a:tabLst>
            </a:pPr>
            <a:r>
              <a:rPr lang="en-US" sz="3000" dirty="0" err="1" smtClean="0"/>
              <a:t>Quand</a:t>
            </a:r>
            <a:r>
              <a:rPr lang="en-US" sz="3000" dirty="0" smtClean="0"/>
              <a:t> </a:t>
            </a:r>
            <a:r>
              <a:rPr lang="en-US" sz="3000" dirty="0" err="1" smtClean="0"/>
              <a:t>est</a:t>
            </a:r>
            <a:r>
              <a:rPr lang="en-US" sz="3000" dirty="0" smtClean="0"/>
              <a:t> </a:t>
            </a:r>
            <a:r>
              <a:rPr lang="en-US" sz="3000" dirty="0" err="1" smtClean="0"/>
              <a:t>votre</a:t>
            </a:r>
            <a:r>
              <a:rPr lang="en-US" sz="3000" dirty="0" smtClean="0"/>
              <a:t> </a:t>
            </a:r>
            <a:r>
              <a:rPr lang="en-US" sz="3000" dirty="0" err="1" smtClean="0"/>
              <a:t>anniversaire</a:t>
            </a:r>
            <a:r>
              <a:rPr lang="en-US" sz="3000" dirty="0" smtClean="0"/>
              <a:t>?</a:t>
            </a:r>
          </a:p>
          <a:p>
            <a:pPr marL="6350" lvl="1">
              <a:buNone/>
              <a:tabLst>
                <a:tab pos="3657600" algn="l"/>
              </a:tabLst>
            </a:pPr>
            <a:endParaRPr lang="en-US" sz="3000" dirty="0" smtClean="0"/>
          </a:p>
          <a:p>
            <a:pPr marL="6350" lvl="1">
              <a:buNone/>
              <a:tabLst>
                <a:tab pos="3657600" algn="l"/>
              </a:tabLst>
            </a:pPr>
            <a:r>
              <a:rPr lang="en-US" sz="3000" dirty="0" smtClean="0"/>
              <a:t>Il </a:t>
            </a:r>
            <a:r>
              <a:rPr lang="en-US" sz="3000" dirty="0" err="1" smtClean="0"/>
              <a:t>est</a:t>
            </a:r>
            <a:r>
              <a:rPr lang="en-US" sz="3000" dirty="0" smtClean="0"/>
              <a:t> le 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1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angers.fr/typo3temp/pics/05473b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314700"/>
          </a:xfrm>
          <a:prstGeom prst="rect">
            <a:avLst/>
          </a:prstGeom>
          <a:noFill/>
        </p:spPr>
      </p:pic>
      <p:pic>
        <p:nvPicPr>
          <p:cNvPr id="1032" name="Picture 8" descr="http://www.etudinfo.com/image/photo/angers-entree-de-516d1d14c37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1034" name="Picture 10" descr="http://www.germanopratines.fr/wp-content/uploads/2012/06/Les-routes-du-gl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90950"/>
            <a:ext cx="4381500" cy="3067050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5/55/Frontview_Lycee_Condorcet_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64000" cy="3048000"/>
          </a:xfrm>
          <a:prstGeom prst="rect">
            <a:avLst/>
          </a:prstGeom>
          <a:noFill/>
        </p:spPr>
      </p:pic>
      <p:pic>
        <p:nvPicPr>
          <p:cNvPr id="1040" name="Picture 16" descr="http://www.slcolibrary.org/sebin/z/t/whitmo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520" y="0"/>
            <a:ext cx="5364480" cy="3352800"/>
          </a:xfrm>
          <a:prstGeom prst="rect">
            <a:avLst/>
          </a:prstGeom>
          <a:noFill/>
        </p:spPr>
      </p:pic>
      <p:pic>
        <p:nvPicPr>
          <p:cNvPr id="1042" name="Picture 18" descr="http://www.notebookcheck.net/uploads/tx_jppageteaser/barnes-noble-DC-comics-graphic-novels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377"/>
            <a:ext cx="4419600" cy="3071623"/>
          </a:xfrm>
          <a:prstGeom prst="rect">
            <a:avLst/>
          </a:prstGeom>
          <a:noFill/>
        </p:spPr>
      </p:pic>
      <p:pic>
        <p:nvPicPr>
          <p:cNvPr id="1044" name="Picture 20" descr="http://upload.wikimedia.org/wikipedia/commons/c/cf/BYU_Campus_Nort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352800"/>
            <a:ext cx="5257800" cy="3505200"/>
          </a:xfrm>
          <a:prstGeom prst="rect">
            <a:avLst/>
          </a:prstGeom>
          <a:noFill/>
        </p:spPr>
      </p:pic>
      <p:pic>
        <p:nvPicPr>
          <p:cNvPr id="1030" name="Picture 6" descr="http://prideinutah.com/wp-content/uploads/2010/11/brighton-high-scho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810000" cy="30480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52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Un lycée</a:t>
            </a:r>
            <a:endParaRPr lang="fr-FR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380946"/>
            <a:ext cx="18288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Un librairie</a:t>
            </a:r>
            <a:endParaRPr lang="fr-FR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6380946"/>
            <a:ext cx="42672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Une université / une faculté</a:t>
            </a:r>
            <a:endParaRPr lang="fr-FR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0"/>
            <a:ext cx="28194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Une bibliothèque</a:t>
            </a: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ALL\AppData\Local\Microsoft\Windows\Temporary Internet Files\Content.IE5\AG3LK6T7\MP900262699[1].jpg"/>
          <p:cNvPicPr>
            <a:picLocks noChangeAspect="1" noChangeArrowheads="1"/>
          </p:cNvPicPr>
          <p:nvPr/>
        </p:nvPicPr>
        <p:blipFill>
          <a:blip r:embed="rId2" cstate="print"/>
          <a:srcRect r="43750"/>
          <a:stretch>
            <a:fillRect/>
          </a:stretch>
        </p:blipFill>
        <p:spPr bwMode="auto">
          <a:xfrm>
            <a:off x="0" y="0"/>
            <a:ext cx="2514600" cy="2980267"/>
          </a:xfrm>
          <a:prstGeom prst="rect">
            <a:avLst/>
          </a:prstGeom>
          <a:noFill/>
        </p:spPr>
      </p:pic>
      <p:pic>
        <p:nvPicPr>
          <p:cNvPr id="1030" name="Picture 6" descr="C:\Users\CALL\AppData\Local\Microsoft\Windows\Temporary Internet Files\Content.IE5\AG3LK6T7\MP9004278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618539" cy="2691289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48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7950" algn="l"/>
              </a:tabLst>
            </a:pPr>
            <a:r>
              <a:rPr lang="fr-FR" b="1" dirty="0" smtClean="0"/>
              <a:t>un garçon	une fille</a:t>
            </a:r>
          </a:p>
          <a:p>
            <a:pPr>
              <a:tabLst>
                <a:tab pos="1377950" algn="l"/>
              </a:tabLst>
            </a:pPr>
            <a:r>
              <a:rPr lang="fr-FR" b="1" dirty="0" smtClean="0"/>
              <a:t>un ami	une amie</a:t>
            </a:r>
          </a:p>
          <a:p>
            <a:pPr>
              <a:tabLst>
                <a:tab pos="1377950" algn="l"/>
              </a:tabLst>
            </a:pPr>
            <a:r>
              <a:rPr lang="fr-FR" b="1" dirty="0" smtClean="0"/>
              <a:t>un copain	une copine</a:t>
            </a:r>
          </a:p>
          <a:p>
            <a:pPr>
              <a:tabLst>
                <a:tab pos="1377950" algn="l"/>
              </a:tabLst>
            </a:pPr>
            <a:endParaRPr lang="fr-F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667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77950" algn="l"/>
              </a:tabLst>
            </a:pPr>
            <a:r>
              <a:rPr lang="fr-FR" b="1" dirty="0" smtClean="0"/>
              <a:t>une classe</a:t>
            </a:r>
          </a:p>
          <a:p>
            <a:pPr>
              <a:tabLst>
                <a:tab pos="1603375" algn="l"/>
              </a:tabLst>
            </a:pPr>
            <a:r>
              <a:rPr lang="fr-FR" b="1" dirty="0" smtClean="0"/>
              <a:t>un élève	une élève</a:t>
            </a:r>
          </a:p>
          <a:p>
            <a:pPr>
              <a:tabLst>
                <a:tab pos="1603375" algn="l"/>
              </a:tabLst>
            </a:pPr>
            <a:r>
              <a:rPr lang="fr-FR" b="1" dirty="0" smtClean="0"/>
              <a:t>un étudiant	une étudiante</a:t>
            </a:r>
          </a:p>
          <a:p>
            <a:pPr algn="ctr">
              <a:tabLst>
                <a:tab pos="1603375" algn="l"/>
              </a:tabLst>
            </a:pPr>
            <a:r>
              <a:rPr lang="fr-FR" b="1" dirty="0" smtClean="0"/>
              <a:t>un(e) étudiant(e)</a:t>
            </a:r>
          </a:p>
          <a:p>
            <a:pPr algn="ctr">
              <a:tabLst>
                <a:tab pos="1603375" algn="l"/>
              </a:tabLst>
            </a:pPr>
            <a:r>
              <a:rPr lang="fr-FR" b="1" dirty="0" smtClean="0"/>
              <a:t>un(e) camarade de classe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83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7950" algn="l"/>
              </a:tabLst>
            </a:pPr>
            <a:r>
              <a:rPr lang="fr-FR" b="1" dirty="0" smtClean="0"/>
              <a:t>une personne</a:t>
            </a:r>
            <a:endParaRPr lang="fr-FR" b="1" dirty="0"/>
          </a:p>
        </p:txBody>
      </p:sp>
      <p:pic>
        <p:nvPicPr>
          <p:cNvPr id="17" name="Picture 24" descr="C:\Users\CALL\AppData\Local\Microsoft\Windows\Temporary Internet Files\Content.IE5\UFAJA1Z0\MP9004225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48200"/>
            <a:ext cx="2667298" cy="2209800"/>
          </a:xfrm>
          <a:prstGeom prst="rect">
            <a:avLst/>
          </a:prstGeom>
          <a:noFill/>
        </p:spPr>
      </p:pic>
      <p:pic>
        <p:nvPicPr>
          <p:cNvPr id="30724" name="Picture 4" descr="C:\Users\CALL\AppData\Local\Microsoft\Windows\Temporary Internet Files\Content.IE5\AG3LK6T7\MP900409335[1].jpg"/>
          <p:cNvPicPr>
            <a:picLocks noChangeAspect="1" noChangeArrowheads="1"/>
          </p:cNvPicPr>
          <p:nvPr/>
        </p:nvPicPr>
        <p:blipFill>
          <a:blip r:embed="rId5" cstate="print"/>
          <a:srcRect l="14876"/>
          <a:stretch>
            <a:fillRect/>
          </a:stretch>
        </p:blipFill>
        <p:spPr bwMode="auto">
          <a:xfrm>
            <a:off x="1828800" y="4648200"/>
            <a:ext cx="2819399" cy="2209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814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7950" algn="l"/>
              </a:tabLst>
            </a:pPr>
            <a:r>
              <a:rPr lang="fr-FR" b="1" dirty="0" smtClean="0"/>
              <a:t>un prof(</a:t>
            </a:r>
            <a:r>
              <a:rPr lang="fr-FR" b="1" dirty="0" err="1" smtClean="0"/>
              <a:t>esseur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CALL\AppData\Local\Microsoft\Windows\Temporary Internet Files\Content.IE5\01S68O76\MP9004464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3048000" cy="3048000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The Artist (2011)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038350" cy="3019425"/>
          </a:xfrm>
          <a:prstGeom prst="rect">
            <a:avLst/>
          </a:prstGeom>
          <a:noFill/>
        </p:spPr>
      </p:pic>
      <p:sp>
        <p:nvSpPr>
          <p:cNvPr id="1043" name="AutoShape 19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http://static1.purepeople.com/articles/7/75/37/@/27535-garou-et-celine-dion-637x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2286000" cy="31356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95600" y="3124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8138" algn="l"/>
              </a:tabLst>
            </a:pPr>
            <a:r>
              <a:rPr lang="fr-FR" b="1" dirty="0" smtClean="0"/>
              <a:t>Un homme	une femme</a:t>
            </a:r>
          </a:p>
          <a:p>
            <a:pPr algn="ctr">
              <a:tabLst>
                <a:tab pos="1377950" algn="l"/>
              </a:tabLst>
            </a:pPr>
            <a:r>
              <a:rPr lang="fr-FR" b="1" dirty="0" smtClean="0"/>
              <a:t>Un(e) petit(e) ami(e)</a:t>
            </a:r>
          </a:p>
          <a:p>
            <a:pPr>
              <a:tabLst>
                <a:tab pos="1377950" algn="l"/>
              </a:tabLst>
            </a:pPr>
            <a:endParaRPr lang="fr-FR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0" y="5181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8138" algn="l"/>
              </a:tabLst>
            </a:pPr>
            <a:r>
              <a:rPr lang="fr-FR" b="1" dirty="0" smtClean="0"/>
              <a:t>un acteur	une actrice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533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8138" algn="l"/>
              </a:tabLst>
            </a:pPr>
            <a:r>
              <a:rPr lang="fr-FR" b="1" dirty="0" smtClean="0"/>
              <a:t>un chanteur	une chanteuse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2470</TotalTime>
  <Words>263</Words>
  <Application>Microsoft Office PowerPoint</Application>
  <PresentationFormat>On-screen Show (4:3)</PresentationFormat>
  <Paragraphs>107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Pile/Face</vt:lpstr>
      <vt:lpstr>Présentations</vt:lpstr>
      <vt:lpstr>L'âge</vt:lpstr>
      <vt:lpstr>Slide 4</vt:lpstr>
      <vt:lpstr>Les mois</vt:lpstr>
      <vt:lpstr>Les mois</vt:lpstr>
      <vt:lpstr>Slide 7</vt:lpstr>
      <vt:lpstr>Slide 8</vt:lpstr>
      <vt:lpstr>Slide 9</vt:lpstr>
      <vt:lpstr>Slide 10</vt:lpstr>
      <vt:lpstr>Slide 11</vt:lpstr>
      <vt:lpstr>Slide 12</vt:lpstr>
      <vt:lpstr>Devoirs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</cp:lastModifiedBy>
  <cp:revision>65</cp:revision>
  <cp:lastPrinted>2013-08-26T14:15:44Z</cp:lastPrinted>
  <dcterms:created xsi:type="dcterms:W3CDTF">2013-08-16T15:39:18Z</dcterms:created>
  <dcterms:modified xsi:type="dcterms:W3CDTF">2013-08-26T23:17:17Z</dcterms:modified>
</cp:coreProperties>
</file>