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6"/>
  </p:notesMasterIdLst>
  <p:handoutMasterIdLst>
    <p:handoutMasterId r:id="rId7"/>
  </p:handoutMasterIdLst>
  <p:sldIdLst>
    <p:sldId id="265" r:id="rId2"/>
    <p:sldId id="266" r:id="rId3"/>
    <p:sldId id="267" r:id="rId4"/>
    <p:sldId id="268" r:id="rId5"/>
  </p:sldIdLst>
  <p:sldSz cx="9144000" cy="6858000" type="screen4x3"/>
  <p:notesSz cx="910748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FF3399"/>
    <a:srgbClr val="FF0066"/>
    <a:srgbClr val="FF0000"/>
    <a:srgbClr val="ECCA22"/>
    <a:srgbClr val="E3D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6" autoAdjust="0"/>
    <p:restoredTop sz="93204" autoAdjust="0"/>
  </p:normalViewPr>
  <p:slideViewPr>
    <p:cSldViewPr>
      <p:cViewPr>
        <p:scale>
          <a:sx n="70" d="100"/>
          <a:sy n="70" d="100"/>
        </p:scale>
        <p:origin x="-5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58802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58802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0ACA56-EC0E-4733-BFA0-0631E737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5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58802" y="0"/>
            <a:ext cx="3946578" cy="34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0038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749" y="3257461"/>
            <a:ext cx="7285990" cy="308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58802" y="6513725"/>
            <a:ext cx="3946578" cy="34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E68AFA-238E-4943-A5B7-7A1133B86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0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6BE17-9CF5-40A8-AFBF-97BCC8D15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0CAC2-6468-409E-A749-C05A5EDA79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ACA7-6681-4A82-866F-D35BB4C14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2CEC3-2DEC-461F-B7AF-3DFC3AD09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05B99-92BF-4AD0-9427-915AC11943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9A72-0FAA-431F-B737-8E8BC8503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137BA-1489-4C33-B622-3910E9393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DF8A3-AC09-4D33-875F-8E4ECE41DC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D9BF7-C838-48CE-834D-15723D164A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B6751-337B-48A8-AF39-54C0C2912C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F76A1-235C-4573-8BB2-4D6C1E764B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4D0202-0A42-4095-A472-977E9D93CC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" action="ppaction://noaction"/>
              </a:rPr>
              <a:t>Lewis Dot Structure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1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41088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u="sng" dirty="0" smtClean="0">
                <a:ea typeface="SimSun" pitchFamily="2" charset="-122"/>
              </a:rPr>
              <a:t>Stability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ea typeface="SimSun" pitchFamily="2" charset="-122"/>
              </a:rPr>
              <a:t>Valence electrons:  </a:t>
            </a:r>
            <a:endParaRPr lang="en-US" sz="3000" b="1" dirty="0" smtClean="0">
              <a:solidFill>
                <a:schemeClr val="tx2">
                  <a:lumMod val="50000"/>
                </a:schemeClr>
              </a:solidFill>
              <a:ea typeface="SimSun" pitchFamily="2" charset="-122"/>
            </a:endParaRPr>
          </a:p>
          <a:p>
            <a:pPr marL="2628900" lvl="5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 smtClean="0">
                <a:ea typeface="SimSun" pitchFamily="2" charset="-122"/>
              </a:rPr>
              <a:t>s </a:t>
            </a:r>
            <a:r>
              <a:rPr lang="en-US" sz="3000" dirty="0" smtClean="0">
                <a:ea typeface="SimSun" pitchFamily="2" charset="-122"/>
              </a:rPr>
              <a:t>&amp; p </a:t>
            </a:r>
            <a:r>
              <a:rPr lang="en-US" sz="3000" dirty="0" smtClean="0">
                <a:ea typeface="SimSun" pitchFamily="2" charset="-122"/>
              </a:rPr>
              <a:t>orbitals</a:t>
            </a:r>
          </a:p>
          <a:p>
            <a:pPr marL="2628900" lvl="5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>
                <a:ea typeface="SimSun" pitchFamily="2" charset="-122"/>
              </a:rPr>
              <a:t>electrons on the highest energy level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b="1" dirty="0">
                <a:solidFill>
                  <a:schemeClr val="tx2">
                    <a:lumMod val="50000"/>
                  </a:schemeClr>
                </a:solidFill>
                <a:ea typeface="SimSun" pitchFamily="2" charset="-122"/>
              </a:rPr>
              <a:t>Full octet:  </a:t>
            </a:r>
            <a:r>
              <a:rPr lang="en-US" sz="3000" dirty="0" smtClean="0">
                <a:ea typeface="SimSun" pitchFamily="2" charset="-122"/>
              </a:rPr>
              <a:t>a full outer valence shell</a:t>
            </a:r>
          </a:p>
          <a:p>
            <a:pPr marL="2628900" lvl="5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dirty="0" smtClean="0">
                <a:ea typeface="SimSun" pitchFamily="2" charset="-122"/>
              </a:rPr>
              <a:t>8 valence </a:t>
            </a:r>
            <a:r>
              <a:rPr lang="en-US" sz="3000" dirty="0" smtClean="0">
                <a:ea typeface="SimSun" pitchFamily="2" charset="-122"/>
              </a:rPr>
              <a:t>electrons</a:t>
            </a:r>
            <a:endParaRPr lang="en-US" sz="3000" dirty="0" smtClean="0">
              <a:ea typeface="SimSun" pitchFamily="2" charset="-122"/>
            </a:endParaRPr>
          </a:p>
          <a:p>
            <a:pPr marL="2628900" lvl="5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sz="3000" i="1" dirty="0" smtClean="0">
                <a:ea typeface="SimSun" pitchFamily="2" charset="-122"/>
              </a:rPr>
              <a:t>Very </a:t>
            </a:r>
            <a:r>
              <a:rPr lang="en-US" sz="3000" dirty="0" smtClean="0">
                <a:ea typeface="SimSun" pitchFamily="2" charset="-122"/>
              </a:rPr>
              <a:t>stable – like noble gases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Stability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9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49398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Lewis Dot Structures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Lewis Dot Diagrams represent valence electrons as dot surrounding the abbreviation of the element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</a:rPr>
              <a:t>Why?  Helps to explain why elements behave certain ways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Valence electrons in </a:t>
            </a:r>
            <a:r>
              <a:rPr lang="en-US" altLang="zh-CN" sz="3000" i="1" dirty="0" smtClean="0">
                <a:ea typeface="SimSun" pitchFamily="2" charset="-122"/>
              </a:rPr>
              <a:t>s</a:t>
            </a:r>
            <a:r>
              <a:rPr lang="en-US" altLang="zh-CN" sz="3000" dirty="0" smtClean="0">
                <a:ea typeface="SimSun" pitchFamily="2" charset="-122"/>
              </a:rPr>
              <a:t> and/or </a:t>
            </a:r>
            <a:r>
              <a:rPr lang="en-US" altLang="zh-CN" sz="3000" i="1" dirty="0" smtClean="0">
                <a:ea typeface="SimSun" pitchFamily="2" charset="-122"/>
              </a:rPr>
              <a:t>p</a:t>
            </a:r>
            <a:r>
              <a:rPr lang="en-US" altLang="zh-CN" sz="3000" dirty="0" smtClean="0">
                <a:ea typeface="SimSun" pitchFamily="2" charset="-122"/>
              </a:rPr>
              <a:t> sublevels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Maximum of 8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2 in the </a:t>
            </a:r>
            <a:r>
              <a:rPr lang="en-US" altLang="zh-CN" sz="3000" i="1" dirty="0" smtClean="0">
                <a:ea typeface="SimSun" pitchFamily="2" charset="-122"/>
              </a:rPr>
              <a:t>s</a:t>
            </a:r>
            <a:r>
              <a:rPr lang="en-US" altLang="zh-CN" sz="3000" dirty="0" smtClean="0">
                <a:ea typeface="SimSun" pitchFamily="2" charset="-122"/>
              </a:rPr>
              <a:t> (1 orbital)</a:t>
            </a:r>
          </a:p>
          <a:p>
            <a:pPr marL="2171700" lvl="4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6 in the </a:t>
            </a:r>
            <a:r>
              <a:rPr lang="en-US" altLang="zh-CN" sz="3000" i="1" dirty="0" smtClean="0">
                <a:ea typeface="SimSun" pitchFamily="2" charset="-122"/>
              </a:rPr>
              <a:t>p</a:t>
            </a:r>
            <a:r>
              <a:rPr lang="en-US" altLang="zh-CN" sz="3000" dirty="0" smtClean="0">
                <a:ea typeface="SimSun" pitchFamily="2" charset="-122"/>
              </a:rPr>
              <a:t> (3 </a:t>
            </a:r>
            <a:r>
              <a:rPr lang="en-US" altLang="zh-CN" sz="3000" dirty="0" err="1" smtClean="0">
                <a:ea typeface="SimSun" pitchFamily="2" charset="-122"/>
              </a:rPr>
              <a:t>orbitals</a:t>
            </a:r>
            <a:r>
              <a:rPr lang="en-US" altLang="zh-CN" sz="3000" dirty="0" smtClean="0">
                <a:ea typeface="SimSun" pitchFamily="2" charset="-122"/>
              </a:rPr>
              <a:t>)</a:t>
            </a: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6247572" y="4267200"/>
          <a:ext cx="258210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0" name="Drawing" r:id="rId3" imgW="2048040" imgH="1752480" progId="WPDraw30.Drawing">
                  <p:embed/>
                </p:oleObj>
              </mc:Choice>
              <mc:Fallback>
                <p:oleObj name="Drawing" r:id="rId3" imgW="2048040" imgH="1752480" progId="WPDraw30.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7572" y="4267200"/>
                        <a:ext cx="258210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0800" y="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LD Structures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0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600200" y="679450"/>
            <a:ext cx="685800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endParaRPr lang="en-US" b="1">
              <a:solidFill>
                <a:srgbClr val="ECCA22"/>
              </a:solidFill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0" y="616291"/>
            <a:ext cx="91440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b="1" u="sng" dirty="0" smtClean="0">
                <a:ea typeface="SimSun" pitchFamily="2" charset="-122"/>
              </a:rPr>
              <a:t>Lewis Dot Structures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  <a:tabLst>
                <a:tab pos="228600" algn="l"/>
                <a:tab pos="1943100" algn="l"/>
              </a:tabLst>
            </a:pPr>
            <a:r>
              <a:rPr lang="en-US" altLang="zh-CN" sz="3000" dirty="0" smtClean="0">
                <a:ea typeface="SimSun" pitchFamily="2" charset="-122"/>
              </a:rPr>
              <a:t>Let’s practice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438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Mg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Al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432131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Ni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432131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Po</a:t>
            </a:r>
            <a:endParaRPr lang="en-US" sz="4000" baseline="30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716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812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33800" y="23622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91000" y="27432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33800" y="32004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00800" y="23622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00800" y="32004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72200" y="23622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858000" y="28194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72200" y="32004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791200" y="26670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1200" y="28956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657600" y="41910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267200" y="4648200"/>
            <a:ext cx="152400" cy="152400"/>
          </a:xfrm>
          <a:prstGeom prst="ellipse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00800" y="4267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58000" y="44958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72200" y="4267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858000" y="47244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5029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867400" y="4648200"/>
            <a:ext cx="152400" cy="15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219200" y="41910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" y="45720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19800" y="2438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Cl</a:t>
            </a:r>
            <a:endParaRPr lang="en-US" sz="4000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6800" y="432131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</a:rPr>
              <a:t>Pb</a:t>
            </a:r>
            <a:endParaRPr lang="en-US" sz="4000" baseline="30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828800" y="46482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143000" y="5029200"/>
            <a:ext cx="152400" cy="152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400800" y="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LD Structures</a:t>
            </a:r>
            <a:endParaRPr lang="en-US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9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59" grpId="0" animBg="1"/>
      <p:bldP spid="60" grpId="0" animBg="1"/>
      <p:bldP spid="41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8520</TotalTime>
  <Words>104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Drawing</vt:lpstr>
      <vt:lpstr>Progression</vt:lpstr>
      <vt:lpstr>PowerPoint Presentation</vt:lpstr>
      <vt:lpstr>PowerPoint Presentation</vt:lpstr>
      <vt:lpstr>PowerPoint Presentation</vt:lpstr>
    </vt:vector>
  </TitlesOfParts>
  <Company>Horizons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Cherie Hatton</dc:creator>
  <cp:lastModifiedBy>Call, Brittany</cp:lastModifiedBy>
  <cp:revision>797</cp:revision>
  <dcterms:created xsi:type="dcterms:W3CDTF">2004-01-14T15:26:19Z</dcterms:created>
  <dcterms:modified xsi:type="dcterms:W3CDTF">2012-09-27T00:04:40Z</dcterms:modified>
</cp:coreProperties>
</file>