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1"/>
  </p:notesMasterIdLst>
  <p:handoutMasterIdLst>
    <p:handoutMasterId r:id="rId12"/>
  </p:handoutMasterIdLst>
  <p:sldIdLst>
    <p:sldId id="695" r:id="rId2"/>
    <p:sldId id="696" r:id="rId3"/>
    <p:sldId id="697" r:id="rId4"/>
    <p:sldId id="698" r:id="rId5"/>
    <p:sldId id="699" r:id="rId6"/>
    <p:sldId id="700" r:id="rId7"/>
    <p:sldId id="701" r:id="rId8"/>
    <p:sldId id="702" r:id="rId9"/>
    <p:sldId id="703" r:id="rId10"/>
  </p:sldIdLst>
  <p:sldSz cx="9144000" cy="6858000" type="screen4x3"/>
  <p:notesSz cx="9107488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00"/>
    <a:srgbClr val="FF3399"/>
    <a:srgbClr val="FF0066"/>
    <a:srgbClr val="FF0000"/>
    <a:srgbClr val="ECCA22"/>
    <a:srgbClr val="E3D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46" autoAdjust="0"/>
    <p:restoredTop sz="93204" autoAdjust="0"/>
  </p:normalViewPr>
  <p:slideViewPr>
    <p:cSldViewPr>
      <p:cViewPr>
        <p:scale>
          <a:sx n="70" d="100"/>
          <a:sy n="70" d="100"/>
        </p:scale>
        <p:origin x="-546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6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46578" cy="34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58802" y="0"/>
            <a:ext cx="3946578" cy="34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6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725"/>
            <a:ext cx="3946578" cy="343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6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58802" y="6513725"/>
            <a:ext cx="3946578" cy="343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90ACA56-EC0E-4733-BFA0-0631E7372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25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46578" cy="34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58802" y="0"/>
            <a:ext cx="3946578" cy="34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0038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0749" y="3257461"/>
            <a:ext cx="7285990" cy="3086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725"/>
            <a:ext cx="3946578" cy="343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58802" y="6513725"/>
            <a:ext cx="3946578" cy="343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0E68AFA-238E-4943-A5B7-7A1133B86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80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96BE17-9CF5-40A8-AFBF-97BCC8D156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0CAC2-6468-409E-A749-C05A5EDA79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2ACA7-6681-4A82-866F-D35BB4C147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2CEC3-2DEC-461F-B7AF-3DFC3AD096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705B99-92BF-4AD0-9427-915AC11943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C9A72-0FAA-431F-B737-8E8BC85033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137BA-1489-4C33-B622-3910E9393E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BDF8A3-AC09-4D33-875F-8E4ECE41DC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D9BF7-C838-48CE-834D-15723D164A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B6751-337B-48A8-AF39-54C0C2912C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F76A1-235C-4573-8BB2-4D6C1E764B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B4D0202-0A42-4095-A472-977E9D93CC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" action="ppaction://noaction"/>
              </a:rPr>
              <a:t>Electron Configurations &amp; Noble Gas Abbreviations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613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0" y="616291"/>
            <a:ext cx="9144000" cy="47551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u="sng" dirty="0" smtClean="0">
                <a:ea typeface="SimSun" pitchFamily="2" charset="-122"/>
              </a:rPr>
              <a:t>A bit of review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3000" dirty="0"/>
              <a:t>s &amp; p blocks are also called “representative elements”</a:t>
            </a:r>
            <a:endParaRPr lang="en-US" sz="3000" dirty="0">
              <a:ea typeface="SimSun" pitchFamily="2" charset="-122"/>
            </a:endParaRP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3000" dirty="0" smtClean="0">
                <a:ea typeface="SimSun" pitchFamily="2" charset="-122"/>
              </a:rPr>
              <a:t>How many protons, neutrons, and electrons does Br have?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3000" dirty="0" smtClean="0">
                <a:ea typeface="SimSun" pitchFamily="2" charset="-122"/>
              </a:rPr>
              <a:t>Draw the orbital filling diagram for the following atoms</a:t>
            </a:r>
          </a:p>
          <a:p>
            <a:pPr marL="2171700" lvl="4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3000" baseline="-25000" dirty="0" smtClean="0">
                <a:ea typeface="SimSun" pitchFamily="2" charset="-122"/>
              </a:rPr>
              <a:t>35</a:t>
            </a:r>
            <a:r>
              <a:rPr lang="en-US" sz="3000" dirty="0" smtClean="0">
                <a:ea typeface="SimSun" pitchFamily="2" charset="-122"/>
              </a:rPr>
              <a:t> Br			</a:t>
            </a:r>
            <a:r>
              <a:rPr lang="en-US" sz="3000" baseline="-25000" dirty="0" smtClean="0">
                <a:ea typeface="SimSun" pitchFamily="2" charset="-122"/>
              </a:rPr>
              <a:t>20</a:t>
            </a:r>
            <a:r>
              <a:rPr lang="en-US" sz="3000" dirty="0" smtClean="0">
                <a:ea typeface="SimSun" pitchFamily="2" charset="-122"/>
              </a:rPr>
              <a:t> Ca</a:t>
            </a:r>
          </a:p>
          <a:p>
            <a:pPr marL="2171700" lvl="4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3000" baseline="-25000" dirty="0" smtClean="0">
                <a:ea typeface="SimSun" pitchFamily="2" charset="-122"/>
              </a:rPr>
              <a:t>47</a:t>
            </a:r>
            <a:r>
              <a:rPr lang="en-US" sz="3000" dirty="0" smtClean="0">
                <a:ea typeface="SimSun" pitchFamily="2" charset="-122"/>
              </a:rPr>
              <a:t> Ag			</a:t>
            </a:r>
            <a:r>
              <a:rPr lang="en-US" sz="3000" baseline="-25000" dirty="0" smtClean="0">
                <a:ea typeface="SimSun" pitchFamily="2" charset="-122"/>
              </a:rPr>
              <a:t>33</a:t>
            </a:r>
            <a:r>
              <a:rPr lang="en-US" sz="3000" dirty="0" smtClean="0">
                <a:ea typeface="SimSun" pitchFamily="2" charset="-122"/>
              </a:rPr>
              <a:t> As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3000" y="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u="sng" dirty="0" smtClean="0">
                <a:solidFill>
                  <a:schemeClr val="accent3">
                    <a:lumMod val="50000"/>
                  </a:schemeClr>
                </a:solidFill>
              </a:rPr>
              <a:t>Orbital Filling</a:t>
            </a:r>
            <a:endParaRPr lang="en-US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67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600200" y="679450"/>
            <a:ext cx="6858000" cy="53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endParaRPr lang="en-US" b="1">
              <a:solidFill>
                <a:srgbClr val="ECCA22"/>
              </a:solidFill>
            </a:endParaRPr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0" y="616291"/>
            <a:ext cx="9144000" cy="55399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b="1" u="sng" dirty="0" smtClean="0">
                <a:ea typeface="SimSun" pitchFamily="2" charset="-122"/>
              </a:rPr>
              <a:t>Electron Configurations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dirty="0" smtClean="0">
                <a:solidFill>
                  <a:schemeClr val="accent2">
                    <a:lumMod val="75000"/>
                  </a:schemeClr>
                </a:solidFill>
                <a:ea typeface="SimSun" pitchFamily="2" charset="-122"/>
              </a:rPr>
              <a:t>Tired of orbital filling diagrams yet?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dirty="0" smtClean="0">
                <a:solidFill>
                  <a:schemeClr val="accent2">
                    <a:lumMod val="75000"/>
                  </a:schemeClr>
                </a:solidFill>
                <a:ea typeface="SimSun" pitchFamily="2" charset="-122"/>
              </a:rPr>
              <a:t>E.C.s provide the same information contained in orbital filling diagrams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dirty="0" smtClean="0">
                <a:solidFill>
                  <a:schemeClr val="accent2">
                    <a:lumMod val="75000"/>
                  </a:schemeClr>
                </a:solidFill>
                <a:ea typeface="SimSun" pitchFamily="2" charset="-122"/>
              </a:rPr>
              <a:t>The main change:</a:t>
            </a:r>
          </a:p>
          <a:p>
            <a:pPr marL="2171700" lvl="4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dirty="0" smtClean="0">
                <a:ea typeface="SimSun" pitchFamily="2" charset="-122"/>
              </a:rPr>
              <a:t>Electrons aren’t arrows - use a superscript to count the total electrons in each sublevel</a:t>
            </a:r>
          </a:p>
          <a:p>
            <a:pPr marL="2171700" lvl="4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endParaRPr lang="en-US" altLang="zh-CN" sz="3000" dirty="0" smtClean="0">
              <a:ea typeface="SimSun" pitchFamily="2" charset="-122"/>
            </a:endParaRPr>
          </a:p>
          <a:p>
            <a:pPr marL="2171700" lvl="4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endParaRPr lang="en-US" altLang="zh-CN" sz="3000" dirty="0" smtClean="0">
              <a:ea typeface="SimSun" pitchFamily="2" charset="-122"/>
            </a:endParaRP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endParaRPr lang="en-US" altLang="zh-CN" sz="3000" dirty="0" smtClean="0">
              <a:ea typeface="SimSun" pitchFamily="2" charset="-122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029200" y="4351753"/>
            <a:ext cx="2362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pitchFamily="34" charset="0"/>
              </a:rPr>
              <a:t>s</a:t>
            </a:r>
            <a:r>
              <a:rPr lang="en-US" baseline="30000" dirty="0" smtClean="0">
                <a:solidFill>
                  <a:srgbClr val="C00000"/>
                </a:solidFill>
                <a:latin typeface="Arial" pitchFamily="34" charset="0"/>
              </a:rPr>
              <a:t>2  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</a:rPr>
              <a:t>p</a:t>
            </a:r>
            <a:r>
              <a:rPr lang="en-US" baseline="30000" dirty="0" smtClean="0">
                <a:solidFill>
                  <a:srgbClr val="C00000"/>
                </a:solidFill>
                <a:latin typeface="Arial" pitchFamily="34" charset="0"/>
              </a:rPr>
              <a:t>6  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</a:rPr>
              <a:t>d</a:t>
            </a:r>
            <a:r>
              <a:rPr lang="en-US" baseline="30000" dirty="0">
                <a:solidFill>
                  <a:srgbClr val="C00000"/>
                </a:solidFill>
                <a:latin typeface="Arial" pitchFamily="34" charset="0"/>
              </a:rPr>
              <a:t>10</a:t>
            </a:r>
            <a:r>
              <a:rPr lang="en-US" baseline="30000" dirty="0" smtClean="0">
                <a:solidFill>
                  <a:srgbClr val="C00000"/>
                </a:solidFill>
                <a:latin typeface="Arial" pitchFamily="34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</a:rPr>
              <a:t>f</a:t>
            </a:r>
            <a:r>
              <a:rPr lang="en-US" baseline="30000" dirty="0" smtClean="0">
                <a:solidFill>
                  <a:srgbClr val="C00000"/>
                </a:solidFill>
                <a:latin typeface="Arial" pitchFamily="34" charset="0"/>
              </a:rPr>
              <a:t>14</a:t>
            </a:r>
            <a:endParaRPr lang="en-US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9400" y="0"/>
            <a:ext cx="2514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accent3">
                    <a:lumMod val="50000"/>
                  </a:schemeClr>
                </a:solidFill>
              </a:rPr>
              <a:t>E.C. &amp; NGA</a:t>
            </a:r>
            <a:endParaRPr lang="en-US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32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600200" y="679450"/>
            <a:ext cx="6858000" cy="53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endParaRPr lang="en-US" b="1">
              <a:solidFill>
                <a:srgbClr val="ECCA22"/>
              </a:solidFill>
            </a:endParaRPr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0" y="616291"/>
            <a:ext cx="9144000" cy="56969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b="1" u="sng" dirty="0" smtClean="0">
                <a:ea typeface="SimSun" pitchFamily="2" charset="-122"/>
              </a:rPr>
              <a:t>Electron Configurations</a:t>
            </a:r>
          </a:p>
          <a:p>
            <a:pPr marL="806450" lvl="4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dirty="0" smtClean="0">
                <a:ea typeface="SimSun" pitchFamily="2" charset="-122"/>
              </a:rPr>
              <a:t>Na</a:t>
            </a:r>
          </a:p>
          <a:p>
            <a:pPr marL="806450" lvl="4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endParaRPr lang="en-US" altLang="zh-CN" sz="3000" dirty="0">
              <a:ea typeface="SimSun" pitchFamily="2" charset="-122"/>
            </a:endParaRPr>
          </a:p>
          <a:p>
            <a:pPr marL="806450" lvl="4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dirty="0" smtClean="0">
                <a:ea typeface="SimSun" pitchFamily="2" charset="-122"/>
              </a:rPr>
              <a:t>Si</a:t>
            </a:r>
          </a:p>
          <a:p>
            <a:pPr marL="806450" lvl="4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endParaRPr lang="en-US" altLang="zh-CN" sz="3000" dirty="0">
              <a:ea typeface="SimSun" pitchFamily="2" charset="-122"/>
            </a:endParaRPr>
          </a:p>
          <a:p>
            <a:pPr marL="806450" lvl="4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dirty="0" smtClean="0">
                <a:ea typeface="SimSun" pitchFamily="2" charset="-122"/>
              </a:rPr>
              <a:t>Br</a:t>
            </a:r>
          </a:p>
          <a:p>
            <a:pPr marL="806450" lvl="4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endParaRPr lang="en-US" altLang="zh-CN" sz="3000" dirty="0" smtClean="0">
              <a:ea typeface="SimSun" pitchFamily="2" charset="-122"/>
            </a:endParaRPr>
          </a:p>
          <a:p>
            <a:pPr marL="806450" lvl="4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dirty="0" smtClean="0">
                <a:ea typeface="SimSun" pitchFamily="2" charset="-122"/>
              </a:rPr>
              <a:t>Mo</a:t>
            </a:r>
            <a:endParaRPr lang="en-US" altLang="zh-CN" sz="3000" dirty="0">
              <a:ea typeface="SimSun" pitchFamily="2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Arial" pitchFamily="34" charset="0"/>
              </a:rPr>
              <a:t>	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endParaRPr lang="en-US" altLang="zh-CN" sz="3000" dirty="0" smtClean="0">
              <a:ea typeface="SimSun" pitchFamily="2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29400" y="0"/>
            <a:ext cx="2514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accent3">
                    <a:lumMod val="50000"/>
                  </a:schemeClr>
                </a:solidFill>
              </a:rPr>
              <a:t>E.C. &amp; NGA</a:t>
            </a:r>
            <a:endParaRPr lang="en-US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1981200" y="1222812"/>
            <a:ext cx="7697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1s</a:t>
            </a:r>
            <a:r>
              <a:rPr lang="en-US" sz="3200" baseline="30000" dirty="0" smtClean="0">
                <a:solidFill>
                  <a:srgbClr val="C00000"/>
                </a:solidFill>
                <a:latin typeface="Arial" pitchFamily="34" charset="0"/>
              </a:rPr>
              <a:t>2</a:t>
            </a:r>
            <a:endParaRPr lang="en-US" baseline="30000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2667000" y="1222812"/>
            <a:ext cx="7697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2s</a:t>
            </a:r>
            <a:r>
              <a:rPr lang="en-US" sz="3200" baseline="30000" dirty="0" smtClean="0">
                <a:solidFill>
                  <a:srgbClr val="C00000"/>
                </a:solidFill>
                <a:latin typeface="Arial" pitchFamily="34" charset="0"/>
              </a:rPr>
              <a:t>2</a:t>
            </a:r>
            <a:endParaRPr lang="en-US" baseline="30000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038600" y="1222812"/>
            <a:ext cx="7697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3s</a:t>
            </a:r>
            <a:r>
              <a:rPr lang="en-US" sz="3200" baseline="30000" dirty="0" smtClean="0">
                <a:solidFill>
                  <a:srgbClr val="C00000"/>
                </a:solidFill>
                <a:latin typeface="Arial" pitchFamily="34" charset="0"/>
              </a:rPr>
              <a:t>1</a:t>
            </a:r>
            <a:endParaRPr lang="en-US" baseline="30000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3352800" y="1222812"/>
            <a:ext cx="7922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2p</a:t>
            </a:r>
            <a:r>
              <a:rPr lang="en-US" sz="3200" baseline="30000" dirty="0" smtClean="0">
                <a:solidFill>
                  <a:srgbClr val="C00000"/>
                </a:solidFill>
                <a:latin typeface="Arial" pitchFamily="34" charset="0"/>
              </a:rPr>
              <a:t>6</a:t>
            </a:r>
            <a:endParaRPr lang="en-US" baseline="30000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1981200" y="2310825"/>
            <a:ext cx="7697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1s</a:t>
            </a:r>
            <a:r>
              <a:rPr lang="en-US" sz="3200" baseline="30000" dirty="0" smtClean="0">
                <a:solidFill>
                  <a:srgbClr val="C00000"/>
                </a:solidFill>
                <a:latin typeface="Arial" pitchFamily="34" charset="0"/>
              </a:rPr>
              <a:t>2</a:t>
            </a:r>
            <a:endParaRPr lang="en-US" baseline="30000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2667000" y="2310825"/>
            <a:ext cx="7697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2s</a:t>
            </a:r>
            <a:r>
              <a:rPr lang="en-US" sz="3200" baseline="30000" dirty="0" smtClean="0">
                <a:solidFill>
                  <a:srgbClr val="C00000"/>
                </a:solidFill>
                <a:latin typeface="Arial" pitchFamily="34" charset="0"/>
              </a:rPr>
              <a:t>2</a:t>
            </a:r>
            <a:endParaRPr lang="en-US" baseline="30000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4038600" y="2310825"/>
            <a:ext cx="7697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3s</a:t>
            </a:r>
            <a:r>
              <a:rPr lang="en-US" baseline="30000" dirty="0">
                <a:solidFill>
                  <a:srgbClr val="C00000"/>
                </a:solidFill>
                <a:latin typeface="Arial" pitchFamily="34" charset="0"/>
              </a:rPr>
              <a:t>2</a:t>
            </a:r>
            <a:endParaRPr lang="en-US" baseline="30000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3352800" y="2310825"/>
            <a:ext cx="7922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2p</a:t>
            </a:r>
            <a:r>
              <a:rPr lang="en-US" sz="3200" baseline="30000" dirty="0" smtClean="0">
                <a:solidFill>
                  <a:srgbClr val="C00000"/>
                </a:solidFill>
                <a:latin typeface="Arial" pitchFamily="34" charset="0"/>
              </a:rPr>
              <a:t>6</a:t>
            </a:r>
            <a:endParaRPr lang="en-US" baseline="30000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4716637" y="2310825"/>
            <a:ext cx="7922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3p</a:t>
            </a:r>
            <a:r>
              <a:rPr lang="en-US" baseline="30000" dirty="0" smtClean="0">
                <a:solidFill>
                  <a:srgbClr val="C00000"/>
                </a:solidFill>
                <a:latin typeface="Arial" pitchFamily="34" charset="0"/>
              </a:rPr>
              <a:t>2</a:t>
            </a:r>
            <a:endParaRPr lang="en-US" baseline="30000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950995" y="3530025"/>
            <a:ext cx="7697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1s</a:t>
            </a:r>
            <a:r>
              <a:rPr lang="en-US" sz="3200" baseline="30000" dirty="0" smtClean="0">
                <a:solidFill>
                  <a:srgbClr val="C00000"/>
                </a:solidFill>
                <a:latin typeface="Arial" pitchFamily="34" charset="0"/>
              </a:rPr>
              <a:t>2</a:t>
            </a:r>
            <a:endParaRPr lang="en-US" baseline="30000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2636795" y="3530025"/>
            <a:ext cx="7697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2s</a:t>
            </a:r>
            <a:r>
              <a:rPr lang="en-US" sz="3200" baseline="30000" dirty="0" smtClean="0">
                <a:solidFill>
                  <a:srgbClr val="C00000"/>
                </a:solidFill>
                <a:latin typeface="Arial" pitchFamily="34" charset="0"/>
              </a:rPr>
              <a:t>2</a:t>
            </a:r>
            <a:endParaRPr lang="en-US" baseline="30000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4008395" y="3530025"/>
            <a:ext cx="7697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3s</a:t>
            </a:r>
            <a:r>
              <a:rPr lang="en-US" baseline="30000" dirty="0">
                <a:solidFill>
                  <a:srgbClr val="C00000"/>
                </a:solidFill>
                <a:latin typeface="Arial" pitchFamily="34" charset="0"/>
              </a:rPr>
              <a:t>2</a:t>
            </a:r>
            <a:endParaRPr lang="en-US" baseline="30000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3322595" y="3530025"/>
            <a:ext cx="7922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2p</a:t>
            </a:r>
            <a:r>
              <a:rPr lang="en-US" sz="3200" baseline="30000" dirty="0" smtClean="0">
                <a:solidFill>
                  <a:srgbClr val="C00000"/>
                </a:solidFill>
                <a:latin typeface="Arial" pitchFamily="34" charset="0"/>
              </a:rPr>
              <a:t>6</a:t>
            </a:r>
            <a:endParaRPr lang="en-US" baseline="30000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4686432" y="3530025"/>
            <a:ext cx="7922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3p</a:t>
            </a:r>
            <a:r>
              <a:rPr lang="en-US" baseline="30000" dirty="0" smtClean="0">
                <a:solidFill>
                  <a:srgbClr val="C00000"/>
                </a:solidFill>
                <a:latin typeface="Arial" pitchFamily="34" charset="0"/>
              </a:rPr>
              <a:t>6</a:t>
            </a:r>
            <a:endParaRPr lang="en-US" baseline="30000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5357553" y="3530025"/>
            <a:ext cx="7697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pitchFamily="34" charset="0"/>
              </a:rPr>
              <a:t>4</a:t>
            </a: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s</a:t>
            </a:r>
            <a:r>
              <a:rPr lang="en-US" baseline="30000" dirty="0" smtClean="0">
                <a:solidFill>
                  <a:srgbClr val="C00000"/>
                </a:solidFill>
                <a:latin typeface="Arial" pitchFamily="34" charset="0"/>
              </a:rPr>
              <a:t>2</a:t>
            </a:r>
            <a:endParaRPr lang="en-US" baseline="30000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6035590" y="3530025"/>
            <a:ext cx="9444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3d</a:t>
            </a:r>
            <a:r>
              <a:rPr lang="en-US" baseline="30000" dirty="0" smtClean="0">
                <a:solidFill>
                  <a:srgbClr val="C00000"/>
                </a:solidFill>
                <a:latin typeface="Arial" pitchFamily="34" charset="0"/>
              </a:rPr>
              <a:t>10</a:t>
            </a:r>
            <a:endParaRPr lang="en-US" baseline="30000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6827795" y="3530025"/>
            <a:ext cx="7922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pitchFamily="34" charset="0"/>
              </a:rPr>
              <a:t>4p</a:t>
            </a:r>
            <a:r>
              <a:rPr lang="en-US" baseline="30000" dirty="0">
                <a:solidFill>
                  <a:srgbClr val="C00000"/>
                </a:solidFill>
                <a:latin typeface="Arial" pitchFamily="34" charset="0"/>
              </a:rPr>
              <a:t>5</a:t>
            </a:r>
            <a:endParaRPr lang="en-US" baseline="30000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1981200" y="4724400"/>
            <a:ext cx="7697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1s</a:t>
            </a:r>
            <a:r>
              <a:rPr lang="en-US" sz="3200" baseline="30000" dirty="0" smtClean="0">
                <a:solidFill>
                  <a:srgbClr val="C00000"/>
                </a:solidFill>
                <a:latin typeface="Arial" pitchFamily="34" charset="0"/>
              </a:rPr>
              <a:t>2</a:t>
            </a:r>
            <a:endParaRPr lang="en-US" baseline="30000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2667000" y="4724400"/>
            <a:ext cx="7697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2s</a:t>
            </a:r>
            <a:r>
              <a:rPr lang="en-US" sz="3200" baseline="30000" dirty="0" smtClean="0">
                <a:solidFill>
                  <a:srgbClr val="C00000"/>
                </a:solidFill>
                <a:latin typeface="Arial" pitchFamily="34" charset="0"/>
              </a:rPr>
              <a:t>2</a:t>
            </a:r>
            <a:endParaRPr lang="en-US" baseline="30000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4038600" y="4724400"/>
            <a:ext cx="7697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3s</a:t>
            </a:r>
            <a:r>
              <a:rPr lang="en-US" baseline="30000" dirty="0">
                <a:solidFill>
                  <a:srgbClr val="C00000"/>
                </a:solidFill>
                <a:latin typeface="Arial" pitchFamily="34" charset="0"/>
              </a:rPr>
              <a:t>2</a:t>
            </a:r>
            <a:endParaRPr lang="en-US" baseline="30000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3352800" y="4724400"/>
            <a:ext cx="7922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2p</a:t>
            </a:r>
            <a:r>
              <a:rPr lang="en-US" sz="3200" baseline="30000" dirty="0" smtClean="0">
                <a:solidFill>
                  <a:srgbClr val="C00000"/>
                </a:solidFill>
                <a:latin typeface="Arial" pitchFamily="34" charset="0"/>
              </a:rPr>
              <a:t>6</a:t>
            </a:r>
            <a:endParaRPr lang="en-US" baseline="30000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4716637" y="4724400"/>
            <a:ext cx="7922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3p</a:t>
            </a:r>
            <a:r>
              <a:rPr lang="en-US" baseline="30000" dirty="0" smtClean="0">
                <a:solidFill>
                  <a:srgbClr val="C00000"/>
                </a:solidFill>
                <a:latin typeface="Arial" pitchFamily="34" charset="0"/>
              </a:rPr>
              <a:t>6</a:t>
            </a:r>
            <a:endParaRPr lang="en-US" baseline="30000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5387758" y="4724400"/>
            <a:ext cx="7697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pitchFamily="34" charset="0"/>
              </a:rPr>
              <a:t>4</a:t>
            </a: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s</a:t>
            </a:r>
            <a:r>
              <a:rPr lang="en-US" baseline="30000" dirty="0" smtClean="0">
                <a:solidFill>
                  <a:srgbClr val="C00000"/>
                </a:solidFill>
                <a:latin typeface="Arial" pitchFamily="34" charset="0"/>
              </a:rPr>
              <a:t>2</a:t>
            </a:r>
            <a:endParaRPr lang="en-US" baseline="30000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6065795" y="4724400"/>
            <a:ext cx="9444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3d</a:t>
            </a:r>
            <a:r>
              <a:rPr lang="en-US" baseline="30000" dirty="0" smtClean="0">
                <a:solidFill>
                  <a:srgbClr val="C00000"/>
                </a:solidFill>
                <a:latin typeface="Arial" pitchFamily="34" charset="0"/>
              </a:rPr>
              <a:t>10</a:t>
            </a:r>
            <a:endParaRPr lang="en-US" baseline="30000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6858000" y="4724400"/>
            <a:ext cx="7922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pitchFamily="34" charset="0"/>
              </a:rPr>
              <a:t>4p</a:t>
            </a:r>
            <a:r>
              <a:rPr lang="en-US" baseline="30000" dirty="0">
                <a:solidFill>
                  <a:srgbClr val="C00000"/>
                </a:solidFill>
                <a:latin typeface="Arial" pitchFamily="34" charset="0"/>
              </a:rPr>
              <a:t>5</a:t>
            </a:r>
            <a:endParaRPr lang="en-US" baseline="30000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7521474" y="4749225"/>
            <a:ext cx="7697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pitchFamily="34" charset="0"/>
              </a:rPr>
              <a:t>5</a:t>
            </a: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s</a:t>
            </a:r>
            <a:r>
              <a:rPr lang="en-US" baseline="30000" dirty="0" smtClean="0">
                <a:solidFill>
                  <a:srgbClr val="C00000"/>
                </a:solidFill>
                <a:latin typeface="Arial" pitchFamily="34" charset="0"/>
              </a:rPr>
              <a:t>2</a:t>
            </a:r>
            <a:endParaRPr lang="en-US" baseline="30000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8199511" y="4749225"/>
            <a:ext cx="7922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pitchFamily="34" charset="0"/>
              </a:rPr>
              <a:t>4</a:t>
            </a: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d</a:t>
            </a:r>
            <a:r>
              <a:rPr lang="en-US" baseline="30000" dirty="0">
                <a:solidFill>
                  <a:srgbClr val="C00000"/>
                </a:solidFill>
                <a:latin typeface="Arial" pitchFamily="34" charset="0"/>
              </a:rPr>
              <a:t>4</a:t>
            </a:r>
            <a:endParaRPr lang="en-US" baseline="30000" dirty="0">
              <a:solidFill>
                <a:srgbClr val="C00000"/>
              </a:solidFill>
              <a:latin typeface="Benguiat Bk B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20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utoUpdateAnimBg="0"/>
      <p:bldP spid="19" grpId="0" autoUpdateAnimBg="0"/>
      <p:bldP spid="20" grpId="0" autoUpdateAnimBg="0"/>
      <p:bldP spid="22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600200" y="679450"/>
            <a:ext cx="6858000" cy="53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endParaRPr lang="en-US" b="1">
              <a:solidFill>
                <a:srgbClr val="ECCA22"/>
              </a:solidFill>
            </a:endParaRPr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0" y="616291"/>
            <a:ext cx="9144000" cy="35825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2700" b="1" u="sng" dirty="0" smtClean="0">
                <a:solidFill>
                  <a:schemeClr val="tx2">
                    <a:lumMod val="50000"/>
                  </a:schemeClr>
                </a:solidFill>
                <a:ea typeface="SimSun" pitchFamily="2" charset="-122"/>
              </a:rPr>
              <a:t>Noble Gases – ideas to understand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2700" dirty="0" smtClean="0">
                <a:solidFill>
                  <a:schemeClr val="accent2">
                    <a:lumMod val="75000"/>
                  </a:schemeClr>
                </a:solidFill>
                <a:ea typeface="SimSun" pitchFamily="2" charset="-122"/>
              </a:rPr>
              <a:t>When discussing how full an outer energy level is, we count the number of </a:t>
            </a:r>
            <a:r>
              <a:rPr lang="en-US" altLang="zh-CN" sz="2700" b="1" dirty="0" smtClean="0">
                <a:solidFill>
                  <a:srgbClr val="0070C0"/>
                </a:solidFill>
                <a:ea typeface="SimSun" pitchFamily="2" charset="-122"/>
              </a:rPr>
              <a:t>valence </a:t>
            </a:r>
            <a:r>
              <a:rPr lang="en-US" altLang="zh-CN" sz="2700" b="1" dirty="0">
                <a:solidFill>
                  <a:srgbClr val="0070C0"/>
                </a:solidFill>
                <a:ea typeface="SimSun" pitchFamily="2" charset="-122"/>
              </a:rPr>
              <a:t>electrons</a:t>
            </a:r>
            <a:r>
              <a:rPr lang="en-US" altLang="zh-CN" sz="2700" b="1" dirty="0" smtClean="0">
                <a:solidFill>
                  <a:schemeClr val="accent2">
                    <a:lumMod val="75000"/>
                  </a:schemeClr>
                </a:solidFill>
                <a:ea typeface="SimSun" pitchFamily="2" charset="-122"/>
              </a:rPr>
              <a:t> </a:t>
            </a:r>
            <a:r>
              <a:rPr lang="en-US" altLang="zh-CN" sz="2700" dirty="0" smtClean="0">
                <a:solidFill>
                  <a:schemeClr val="accent2">
                    <a:lumMod val="75000"/>
                  </a:schemeClr>
                </a:solidFill>
                <a:ea typeface="SimSun" pitchFamily="2" charset="-122"/>
              </a:rPr>
              <a:t>(those electrons on the outer energy level).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2700" b="1" dirty="0" smtClean="0">
                <a:solidFill>
                  <a:srgbClr val="0070C0"/>
                </a:solidFill>
                <a:ea typeface="SimSun" pitchFamily="2" charset="-122"/>
              </a:rPr>
              <a:t>Full octet</a:t>
            </a:r>
            <a:r>
              <a:rPr lang="en-US" altLang="zh-CN" sz="2700" dirty="0" smtClean="0">
                <a:solidFill>
                  <a:schemeClr val="accent2">
                    <a:lumMod val="75000"/>
                  </a:schemeClr>
                </a:solidFill>
                <a:ea typeface="SimSun" pitchFamily="2" charset="-122"/>
              </a:rPr>
              <a:t>:  The maximum number of valence electrons possible is 8 (only s and p sublevels contribute to the valence total).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endParaRPr lang="en-US" altLang="zh-CN" sz="2700" dirty="0" smtClean="0">
              <a:ea typeface="SimSun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3">
                    <a:lumMod val="50000"/>
                  </a:schemeClr>
                </a:solidFill>
              </a:rPr>
              <a:t>E.C. &amp; NGA</a:t>
            </a:r>
            <a:endParaRPr lang="en-US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25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600200" y="679450"/>
            <a:ext cx="6858000" cy="53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endParaRPr lang="en-US" b="1">
              <a:solidFill>
                <a:srgbClr val="ECCA22"/>
              </a:solidFill>
            </a:endParaRPr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0" y="616291"/>
            <a:ext cx="9144000" cy="37487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2700" b="1" u="sng" dirty="0" smtClean="0">
                <a:solidFill>
                  <a:schemeClr val="tx2">
                    <a:lumMod val="50000"/>
                  </a:schemeClr>
                </a:solidFill>
                <a:ea typeface="SimSun" pitchFamily="2" charset="-122"/>
              </a:rPr>
              <a:t>Noble Gases – ideas to understand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2700" dirty="0" smtClean="0">
                <a:solidFill>
                  <a:schemeClr val="accent2">
                    <a:lumMod val="75000"/>
                  </a:schemeClr>
                </a:solidFill>
                <a:ea typeface="SimSun" pitchFamily="2" charset="-122"/>
              </a:rPr>
              <a:t>Atoms react because they are trying to become more stable by filling their outer energy level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2700" dirty="0" smtClean="0">
                <a:solidFill>
                  <a:schemeClr val="accent2">
                    <a:lumMod val="75000"/>
                  </a:schemeClr>
                </a:solidFill>
                <a:ea typeface="SimSun" pitchFamily="2" charset="-122"/>
              </a:rPr>
              <a:t>Noble gases are those elements who by nature have a completely filled outer energy level – the most stable elements.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2700" dirty="0" smtClean="0">
                <a:solidFill>
                  <a:schemeClr val="accent2">
                    <a:lumMod val="75000"/>
                  </a:schemeClr>
                </a:solidFill>
                <a:ea typeface="SimSun" pitchFamily="2" charset="-122"/>
              </a:rPr>
              <a:t>Every element’s goal is to be a noble gas.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endParaRPr lang="en-US" altLang="zh-CN" sz="2700" dirty="0" smtClean="0">
              <a:ea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00800" y="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3">
                    <a:lumMod val="50000"/>
                  </a:schemeClr>
                </a:solidFill>
              </a:rPr>
              <a:t>E.C. &amp; NGA</a:t>
            </a:r>
            <a:endParaRPr lang="en-US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90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600200" y="679450"/>
            <a:ext cx="6858000" cy="53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endParaRPr lang="en-US" b="1">
              <a:solidFill>
                <a:srgbClr val="ECCA22"/>
              </a:solidFill>
            </a:endParaRPr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0" y="616291"/>
            <a:ext cx="9144000" cy="47551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b="1" u="sng" dirty="0" smtClean="0">
                <a:ea typeface="SimSun" pitchFamily="2" charset="-122"/>
              </a:rPr>
              <a:t>Noble Gas Abbreviations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dirty="0" smtClean="0">
                <a:solidFill>
                  <a:schemeClr val="accent2">
                    <a:lumMod val="75000"/>
                  </a:schemeClr>
                </a:solidFill>
                <a:ea typeface="SimSun" pitchFamily="2" charset="-122"/>
              </a:rPr>
              <a:t>Where are the noble gases?  Why are they called noble gases?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dirty="0" smtClean="0">
                <a:solidFill>
                  <a:schemeClr val="accent2">
                    <a:lumMod val="75000"/>
                  </a:schemeClr>
                </a:solidFill>
                <a:ea typeface="SimSun" pitchFamily="2" charset="-122"/>
              </a:rPr>
              <a:t>NGAs use the same process as electron configurations, but it’s a shortcut</a:t>
            </a:r>
          </a:p>
          <a:p>
            <a:pPr marL="2171700" lvl="4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dirty="0" smtClean="0">
                <a:ea typeface="SimSun" pitchFamily="2" charset="-122"/>
              </a:rPr>
              <a:t>Don’t start at H each time – begin at nearest preceding Noble Gas</a:t>
            </a:r>
          </a:p>
          <a:p>
            <a:pPr marL="2171700" lvl="4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endParaRPr lang="en-US" altLang="zh-CN" sz="3000" dirty="0" smtClean="0">
              <a:ea typeface="SimSun" pitchFamily="2" charset="-122"/>
            </a:endParaRP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endParaRPr lang="en-US" altLang="zh-CN" sz="3000" dirty="0" smtClean="0">
              <a:ea typeface="SimSun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9400" y="0"/>
            <a:ext cx="2514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accent3">
                    <a:lumMod val="50000"/>
                  </a:schemeClr>
                </a:solidFill>
              </a:rPr>
              <a:t>E.C. &amp; NGA</a:t>
            </a:r>
            <a:endParaRPr lang="en-US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34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600200" y="679450"/>
            <a:ext cx="6858000" cy="53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endParaRPr lang="en-US" b="1">
              <a:solidFill>
                <a:srgbClr val="ECCA22"/>
              </a:solidFill>
            </a:endParaRPr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0" y="616291"/>
            <a:ext cx="9144000" cy="3323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b="1" u="sng" dirty="0" smtClean="0">
                <a:ea typeface="SimSun" pitchFamily="2" charset="-122"/>
              </a:rPr>
              <a:t>Noble Gas Abbreviations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dirty="0" smtClean="0">
                <a:ea typeface="SimSun" pitchFamily="2" charset="-122"/>
              </a:rPr>
              <a:t>Mg</a:t>
            </a:r>
          </a:p>
          <a:p>
            <a:pPr marL="2171700" lvl="4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dirty="0" smtClean="0">
                <a:ea typeface="SimSun" pitchFamily="2" charset="-122"/>
              </a:rPr>
              <a:t>What noble gas precedes it?</a:t>
            </a:r>
          </a:p>
          <a:p>
            <a:pPr marL="2171700" lvl="4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dirty="0" smtClean="0">
                <a:ea typeface="SimSun" pitchFamily="2" charset="-122"/>
              </a:rPr>
              <a:t>What row is it on?</a:t>
            </a:r>
          </a:p>
          <a:p>
            <a:pPr marL="2171700" lvl="4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dirty="0" smtClean="0">
                <a:ea typeface="SimSun" pitchFamily="2" charset="-122"/>
              </a:rPr>
              <a:t>Follow the section guidelines until you get to your element.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239000" y="18288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C00000"/>
                </a:solidFill>
                <a:latin typeface="Arial" pitchFamily="34" charset="0"/>
              </a:rPr>
              <a:t>Ne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410200" y="2362200"/>
            <a:ext cx="384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rgbClr val="C00000"/>
                </a:solidFill>
                <a:latin typeface="Arial" pitchFamily="34" charset="0"/>
              </a:rPr>
              <a:t>3</a:t>
            </a:r>
            <a:endParaRPr lang="en-US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791200" y="3581400"/>
            <a:ext cx="15215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Arial" pitchFamily="34" charset="0"/>
              </a:rPr>
              <a:t>[Ne]3s</a:t>
            </a:r>
            <a:r>
              <a:rPr lang="en-US" sz="3200" baseline="30000" dirty="0">
                <a:solidFill>
                  <a:srgbClr val="C00000"/>
                </a:solidFill>
                <a:latin typeface="Arial" pitchFamily="34" charset="0"/>
              </a:rPr>
              <a:t>2</a:t>
            </a:r>
            <a:endParaRPr lang="en-US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0"/>
            <a:ext cx="2514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accent3">
                    <a:lumMod val="50000"/>
                  </a:schemeClr>
                </a:solidFill>
              </a:rPr>
              <a:t>E.C. &amp; NGA</a:t>
            </a:r>
            <a:endParaRPr lang="en-US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82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600200" y="679450"/>
            <a:ext cx="6858000" cy="53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endParaRPr lang="en-US" b="1">
              <a:solidFill>
                <a:srgbClr val="ECCA22"/>
              </a:solidFill>
            </a:endParaRPr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0" y="616291"/>
            <a:ext cx="9144000" cy="56969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b="1" u="sng" dirty="0" smtClean="0">
                <a:ea typeface="SimSun" pitchFamily="2" charset="-122"/>
              </a:rPr>
              <a:t>Noble Gas Abbreviations</a:t>
            </a:r>
          </a:p>
          <a:p>
            <a:pPr marL="915988" lvl="4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dirty="0" smtClean="0">
                <a:ea typeface="SimSun" pitchFamily="2" charset="-122"/>
              </a:rPr>
              <a:t>Se</a:t>
            </a:r>
          </a:p>
          <a:p>
            <a:pPr marL="2171700" lvl="4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endParaRPr lang="en-US" altLang="zh-CN" sz="3000" dirty="0" smtClean="0">
              <a:ea typeface="SimSun" pitchFamily="2" charset="-122"/>
            </a:endParaRPr>
          </a:p>
          <a:p>
            <a:pPr marL="915988" lvl="4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dirty="0" smtClean="0">
                <a:ea typeface="SimSun" pitchFamily="2" charset="-122"/>
              </a:rPr>
              <a:t>Ag</a:t>
            </a:r>
          </a:p>
          <a:p>
            <a:pPr marL="915988" lvl="4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endParaRPr lang="en-US" altLang="zh-CN" sz="3000" dirty="0">
              <a:ea typeface="SimSun" pitchFamily="2" charset="-122"/>
            </a:endParaRPr>
          </a:p>
          <a:p>
            <a:pPr marL="915988" lvl="4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dirty="0" smtClean="0">
                <a:ea typeface="SimSun" pitchFamily="2" charset="-122"/>
              </a:rPr>
              <a:t>U</a:t>
            </a:r>
          </a:p>
          <a:p>
            <a:pPr marL="915988" lvl="4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endParaRPr lang="en-US" altLang="zh-CN" sz="3000" dirty="0">
              <a:ea typeface="SimSun" pitchFamily="2" charset="-122"/>
            </a:endParaRPr>
          </a:p>
          <a:p>
            <a:pPr marL="915988" lvl="4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dirty="0" err="1" smtClean="0">
                <a:ea typeface="SimSun" pitchFamily="2" charset="-122"/>
              </a:rPr>
              <a:t>Pb</a:t>
            </a:r>
            <a:endParaRPr lang="en-US" altLang="zh-CN" sz="3000" dirty="0" smtClean="0">
              <a:ea typeface="SimSun" pitchFamily="2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Arial" pitchFamily="34" charset="0"/>
              </a:rPr>
              <a:t>	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endParaRPr lang="en-US" altLang="zh-CN" sz="3000" dirty="0" smtClean="0">
              <a:ea typeface="SimSun" pitchFamily="2" charset="-12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820820" y="4724400"/>
            <a:ext cx="9064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Arial" pitchFamily="34" charset="0"/>
              </a:rPr>
              <a:t>[</a:t>
            </a:r>
            <a:r>
              <a:rPr lang="en-US" sz="3200" dirty="0" err="1">
                <a:solidFill>
                  <a:srgbClr val="C00000"/>
                </a:solidFill>
                <a:latin typeface="Arial" pitchFamily="34" charset="0"/>
              </a:rPr>
              <a:t>Xe</a:t>
            </a:r>
            <a:r>
              <a:rPr lang="en-US" sz="3200" dirty="0">
                <a:solidFill>
                  <a:srgbClr val="C00000"/>
                </a:solidFill>
                <a:latin typeface="Arial" pitchFamily="34" charset="0"/>
              </a:rPr>
              <a:t>]</a:t>
            </a:r>
            <a:endParaRPr lang="en-US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582820" y="4724400"/>
            <a:ext cx="7697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Arial" pitchFamily="34" charset="0"/>
              </a:rPr>
              <a:t>6s</a:t>
            </a:r>
            <a:r>
              <a:rPr lang="en-US" sz="3200" baseline="30000" dirty="0">
                <a:solidFill>
                  <a:srgbClr val="C00000"/>
                </a:solidFill>
                <a:latin typeface="Arial" pitchFamily="34" charset="0"/>
              </a:rPr>
              <a:t>2</a:t>
            </a:r>
            <a:endParaRPr lang="en-US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084711" y="4724400"/>
            <a:ext cx="9444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Arial" pitchFamily="34" charset="0"/>
              </a:rPr>
              <a:t>5d</a:t>
            </a:r>
            <a:r>
              <a:rPr lang="en-US" sz="3200" baseline="30000" dirty="0">
                <a:solidFill>
                  <a:srgbClr val="C00000"/>
                </a:solidFill>
                <a:latin typeface="Arial" pitchFamily="34" charset="0"/>
              </a:rPr>
              <a:t>10</a:t>
            </a:r>
            <a:endParaRPr lang="en-US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922795" y="4724400"/>
            <a:ext cx="7922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Arial" pitchFamily="34" charset="0"/>
              </a:rPr>
              <a:t>6p</a:t>
            </a:r>
            <a:r>
              <a:rPr lang="en-US" sz="3200" baseline="30000" dirty="0">
                <a:solidFill>
                  <a:srgbClr val="C00000"/>
                </a:solidFill>
                <a:latin typeface="Arial" pitchFamily="34" charset="0"/>
              </a:rPr>
              <a:t>2</a:t>
            </a:r>
            <a:endParaRPr lang="en-US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360323" y="4724400"/>
            <a:ext cx="8306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00000"/>
                </a:solidFill>
                <a:latin typeface="Arial" pitchFamily="34" charset="0"/>
              </a:rPr>
              <a:t>4f</a:t>
            </a:r>
            <a:r>
              <a:rPr lang="en-US" sz="3200" baseline="30000">
                <a:solidFill>
                  <a:srgbClr val="C000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744620" y="2286000"/>
            <a:ext cx="815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Arial" pitchFamily="34" charset="0"/>
              </a:rPr>
              <a:t>[Kr]</a:t>
            </a:r>
            <a:endParaRPr lang="en-US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2430420" y="2332038"/>
            <a:ext cx="7697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Arial" pitchFamily="34" charset="0"/>
              </a:rPr>
              <a:t>5s</a:t>
            </a:r>
            <a:r>
              <a:rPr lang="en-US" sz="3200" baseline="30000" dirty="0">
                <a:solidFill>
                  <a:srgbClr val="C00000"/>
                </a:solidFill>
                <a:latin typeface="Arial" pitchFamily="34" charset="0"/>
              </a:rPr>
              <a:t>2</a:t>
            </a:r>
            <a:endParaRPr lang="en-US" sz="3200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3086015" y="2332038"/>
            <a:ext cx="7922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00000"/>
                </a:solidFill>
                <a:latin typeface="Arial" pitchFamily="34" charset="0"/>
              </a:rPr>
              <a:t>4d</a:t>
            </a:r>
            <a:r>
              <a:rPr lang="en-US" sz="3200" baseline="30000">
                <a:solidFill>
                  <a:srgbClr val="C00000"/>
                </a:solidFill>
                <a:latin typeface="Arial" pitchFamily="34" charset="0"/>
              </a:rPr>
              <a:t>9</a:t>
            </a:r>
            <a:endParaRPr lang="en-US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1828800" y="3530025"/>
            <a:ext cx="9364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[</a:t>
            </a:r>
            <a:r>
              <a:rPr lang="en-US" sz="3200" dirty="0" err="1" smtClean="0">
                <a:solidFill>
                  <a:srgbClr val="C00000"/>
                </a:solidFill>
                <a:latin typeface="Arial" pitchFamily="34" charset="0"/>
              </a:rPr>
              <a:t>Rn</a:t>
            </a: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]</a:t>
            </a:r>
            <a:endParaRPr lang="en-US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2590800" y="3530025"/>
            <a:ext cx="7697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pitchFamily="34" charset="0"/>
              </a:rPr>
              <a:t>7</a:t>
            </a: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s</a:t>
            </a:r>
            <a:r>
              <a:rPr lang="en-US" sz="3200" baseline="30000" dirty="0" smtClean="0">
                <a:solidFill>
                  <a:srgbClr val="C00000"/>
                </a:solidFill>
                <a:latin typeface="Arial" pitchFamily="34" charset="0"/>
              </a:rPr>
              <a:t>2</a:t>
            </a:r>
            <a:endParaRPr lang="en-US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3284009" y="3530025"/>
            <a:ext cx="6783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pitchFamily="34" charset="0"/>
              </a:rPr>
              <a:t>5</a:t>
            </a: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f</a:t>
            </a:r>
            <a:r>
              <a:rPr lang="en-US" baseline="30000" dirty="0">
                <a:solidFill>
                  <a:srgbClr val="C00000"/>
                </a:solidFill>
                <a:latin typeface="Arial" pitchFamily="34" charset="0"/>
              </a:rPr>
              <a:t>3</a:t>
            </a:r>
            <a:endParaRPr lang="en-US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820820" y="1167825"/>
            <a:ext cx="8226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[</a:t>
            </a:r>
            <a:r>
              <a:rPr lang="en-US" sz="3200" dirty="0" err="1" smtClean="0">
                <a:solidFill>
                  <a:srgbClr val="C00000"/>
                </a:solidFill>
                <a:latin typeface="Arial" pitchFamily="34" charset="0"/>
              </a:rPr>
              <a:t>Ar</a:t>
            </a: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]</a:t>
            </a:r>
            <a:endParaRPr lang="en-US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2582820" y="1167825"/>
            <a:ext cx="7697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pitchFamily="34" charset="0"/>
              </a:rPr>
              <a:t>4</a:t>
            </a: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s</a:t>
            </a:r>
            <a:r>
              <a:rPr lang="en-US" sz="3200" baseline="30000" dirty="0" smtClean="0">
                <a:solidFill>
                  <a:srgbClr val="C00000"/>
                </a:solidFill>
                <a:latin typeface="Arial" pitchFamily="34" charset="0"/>
              </a:rPr>
              <a:t>2</a:t>
            </a:r>
            <a:endParaRPr lang="en-US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3322711" y="1167825"/>
            <a:ext cx="9444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pitchFamily="34" charset="0"/>
              </a:rPr>
              <a:t>3</a:t>
            </a: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d</a:t>
            </a:r>
            <a:r>
              <a:rPr lang="en-US" sz="3200" baseline="30000" dirty="0" smtClean="0">
                <a:solidFill>
                  <a:srgbClr val="C00000"/>
                </a:solidFill>
                <a:latin typeface="Arial" pitchFamily="34" charset="0"/>
              </a:rPr>
              <a:t>10</a:t>
            </a:r>
            <a:endParaRPr lang="en-US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4160795" y="1167825"/>
            <a:ext cx="7922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pitchFamily="34" charset="0"/>
              </a:rPr>
              <a:t>4</a:t>
            </a: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</a:rPr>
              <a:t>p</a:t>
            </a:r>
            <a:r>
              <a:rPr lang="en-US" sz="3200" baseline="30000" dirty="0" smtClean="0">
                <a:solidFill>
                  <a:srgbClr val="C00000"/>
                </a:solidFill>
                <a:latin typeface="Arial" pitchFamily="34" charset="0"/>
              </a:rPr>
              <a:t>4</a:t>
            </a:r>
            <a:endParaRPr lang="en-US" dirty="0">
              <a:solidFill>
                <a:srgbClr val="C00000"/>
              </a:solidFill>
              <a:latin typeface="Benguiat Bk BT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29400" y="0"/>
            <a:ext cx="2514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accent3">
                    <a:lumMod val="50000"/>
                  </a:schemeClr>
                </a:solidFill>
              </a:rPr>
              <a:t>E.C. &amp; NGA</a:t>
            </a:r>
            <a:endParaRPr lang="en-US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32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8" grpId="0" autoUpdateAnimBg="0"/>
      <p:bldP spid="19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8524</TotalTime>
  <Words>362</Words>
  <Application>Microsoft Office PowerPoint</Application>
  <PresentationFormat>On-screen Show (4:3)</PresentationFormat>
  <Paragraphs>102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Progression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Horizons Companies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Cherie Hatton</dc:creator>
  <cp:lastModifiedBy>Call, Brittany</cp:lastModifiedBy>
  <cp:revision>797</cp:revision>
  <dcterms:created xsi:type="dcterms:W3CDTF">2004-01-14T15:26:19Z</dcterms:created>
  <dcterms:modified xsi:type="dcterms:W3CDTF">2012-09-27T00:04:12Z</dcterms:modified>
</cp:coreProperties>
</file>