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6" r:id="rId4"/>
    <p:sldId id="276" r:id="rId5"/>
    <p:sldId id="277" r:id="rId6"/>
    <p:sldId id="295" r:id="rId7"/>
    <p:sldId id="296" r:id="rId8"/>
    <p:sldId id="297" r:id="rId9"/>
    <p:sldId id="300" r:id="rId10"/>
    <p:sldId id="302" r:id="rId11"/>
    <p:sldId id="298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3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Flyswatter?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 smtClean="0"/>
          </a:p>
          <a:p>
            <a:r>
              <a:rPr lang="en-US" dirty="0" smtClean="0"/>
              <a:t>#s all the way</a:t>
            </a:r>
            <a:r>
              <a:rPr lang="en-US" baseline="0" dirty="0" smtClean="0"/>
              <a:t> through</a:t>
            </a:r>
          </a:p>
          <a:p>
            <a:r>
              <a:rPr lang="en-US" baseline="0" dirty="0" smtClean="0"/>
              <a:t>Odds, evens, backwards, no notes!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 smtClean="0"/>
          </a:p>
          <a:p>
            <a:r>
              <a:rPr lang="en-US" dirty="0" smtClean="0"/>
              <a:t>#s all the way</a:t>
            </a:r>
            <a:r>
              <a:rPr lang="en-US" baseline="0" dirty="0" smtClean="0"/>
              <a:t> through</a:t>
            </a:r>
          </a:p>
          <a:p>
            <a:r>
              <a:rPr lang="en-US" baseline="0" dirty="0" smtClean="0"/>
              <a:t>Odds, evens, backwards, no notes!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 smtClean="0"/>
          </a:p>
          <a:p>
            <a:r>
              <a:rPr lang="en-US" dirty="0" smtClean="0"/>
              <a:t>#s all the way</a:t>
            </a:r>
            <a:r>
              <a:rPr lang="en-US" baseline="0" dirty="0" smtClean="0"/>
              <a:t> through</a:t>
            </a:r>
          </a:p>
          <a:p>
            <a:r>
              <a:rPr lang="en-US" baseline="0" dirty="0" smtClean="0"/>
              <a:t>Odds, evens, backwards, no notes!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Ballon</a:t>
            </a:r>
            <a:r>
              <a:rPr lang="en-US" dirty="0" smtClean="0"/>
              <a:t>?  4 </a:t>
            </a:r>
            <a:r>
              <a:rPr lang="en-US" dirty="0" err="1" smtClean="0"/>
              <a:t>groupes</a:t>
            </a:r>
            <a:endParaRPr lang="en-US" dirty="0" smtClean="0"/>
          </a:p>
          <a:p>
            <a:r>
              <a:rPr lang="en-US" dirty="0" smtClean="0"/>
              <a:t>#s all the way</a:t>
            </a:r>
            <a:r>
              <a:rPr lang="en-US" baseline="0" dirty="0" smtClean="0"/>
              <a:t> through</a:t>
            </a:r>
          </a:p>
          <a:p>
            <a:r>
              <a:rPr lang="en-US" baseline="0" dirty="0" smtClean="0"/>
              <a:t>Odds, evens, backwards, no notes! 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4.png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Pile-Face:  Rules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Parlez en français!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One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dominate</a:t>
            </a:r>
            <a:r>
              <a:rPr lang="fr-FR" dirty="0" smtClean="0"/>
              <a:t> the conversation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Speak</a:t>
            </a:r>
            <a:r>
              <a:rPr lang="fr-FR" dirty="0" smtClean="0"/>
              <a:t> the </a:t>
            </a:r>
            <a:r>
              <a:rPr lang="fr-FR" dirty="0" err="1" smtClean="0"/>
              <a:t>entire</a:t>
            </a:r>
            <a:r>
              <a:rPr lang="fr-FR" dirty="0" smtClean="0"/>
              <a:t> time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The goal:  Practice!  </a:t>
            </a:r>
            <a:r>
              <a:rPr lang="fr-FR" dirty="0" err="1" smtClean="0"/>
              <a:t>Get</a:t>
            </a:r>
            <a:r>
              <a:rPr lang="fr-FR" dirty="0" smtClean="0"/>
              <a:t> b</a:t>
            </a:r>
            <a:r>
              <a:rPr lang="en-US" dirty="0" err="1" smtClean="0"/>
              <a:t>etter</a:t>
            </a:r>
            <a:r>
              <a:rPr lang="en-US" dirty="0" smtClean="0"/>
              <a:t> and better!  Always say as much as you possibly can.  PVL!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lendars.vertex42.com/2013/July-2013-calend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015" r="4341" b="18862"/>
          <a:stretch/>
        </p:blipFill>
        <p:spPr bwMode="auto">
          <a:xfrm>
            <a:off x="16042" y="1600200"/>
            <a:ext cx="9045170" cy="50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42" y="1066800"/>
            <a:ext cx="90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err="1" smtClean="0"/>
              <a:t>lundi</a:t>
            </a:r>
            <a:r>
              <a:rPr lang="en-US" b="1" dirty="0" smtClean="0"/>
              <a:t>             </a:t>
            </a:r>
            <a:r>
              <a:rPr lang="en-US" b="1" dirty="0" err="1" smtClean="0"/>
              <a:t>mardi</a:t>
            </a:r>
            <a:r>
              <a:rPr lang="en-US" b="1" dirty="0" smtClean="0"/>
              <a:t>          </a:t>
            </a:r>
            <a:r>
              <a:rPr lang="en-US" b="1" dirty="0" err="1" smtClean="0"/>
              <a:t>mercredi</a:t>
            </a:r>
            <a:r>
              <a:rPr lang="en-US" b="1" dirty="0" smtClean="0"/>
              <a:t>       </a:t>
            </a:r>
            <a:r>
              <a:rPr lang="en-US" b="1" dirty="0" err="1" smtClean="0"/>
              <a:t>jeudi</a:t>
            </a:r>
            <a:r>
              <a:rPr lang="en-US" b="1" dirty="0" smtClean="0"/>
              <a:t>          </a:t>
            </a:r>
            <a:r>
              <a:rPr lang="en-US" b="1" dirty="0" err="1" smtClean="0"/>
              <a:t>vendredi</a:t>
            </a:r>
            <a:r>
              <a:rPr lang="en-US" b="1" dirty="0" smtClean="0"/>
              <a:t>        </a:t>
            </a:r>
            <a:r>
              <a:rPr lang="en-US" b="1" dirty="0" err="1" smtClean="0"/>
              <a:t>samedi</a:t>
            </a:r>
            <a:r>
              <a:rPr lang="en-US" b="1" dirty="0" smtClean="0"/>
              <a:t>      </a:t>
            </a:r>
            <a:r>
              <a:rPr lang="en-US" b="1" dirty="0" err="1" smtClean="0"/>
              <a:t>dimanche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3627" y="353943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ao</a:t>
            </a:r>
            <a:r>
              <a:rPr lang="en-US" sz="4000" b="1" dirty="0" err="1" smtClean="0">
                <a:latin typeface="Calibri"/>
              </a:rPr>
              <a:t>û</a:t>
            </a:r>
            <a:r>
              <a:rPr lang="en-US" sz="4000" b="1" dirty="0" err="1" smtClean="0"/>
              <a:t>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991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Pratiquez!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Numéro de téléphone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Le Prix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 smtClean="0"/>
              <a:t>02.35.14.11.27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 smtClean="0"/>
              <a:t>33.07.16.23.41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 smtClean="0"/>
              <a:t>64.53.42.31.20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 smtClean="0"/>
              <a:t>05.34.16.52.29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 smtClean="0"/>
              <a:t>10.28.17.40.58</a:t>
            </a:r>
            <a:endParaRPr lang="fr-FR" dirty="0" smtClean="0"/>
          </a:p>
          <a:p>
            <a:pPr marL="0" indent="0">
              <a:buNone/>
              <a:tabLst>
                <a:tab pos="3657600" algn="l"/>
              </a:tabLst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30 €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52 €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46 €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11 €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15 €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#’s worksheet</a:t>
            </a:r>
          </a:p>
          <a:p>
            <a:r>
              <a:rPr lang="en-US" smtClean="0"/>
              <a:t>STUDY!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Interrogation:  LUNDI  (classroom objects, greetings, </a:t>
            </a:r>
            <a:r>
              <a:rPr lang="en-US" dirty="0" err="1" smtClean="0"/>
              <a:t>c’est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</a:t>
            </a:r>
            <a:r>
              <a:rPr lang="en-US" dirty="0" smtClean="0"/>
              <a:t>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</a:t>
            </a:r>
            <a:r>
              <a:rPr lang="fr-FR" dirty="0" smtClean="0">
                <a:latin typeface="Calibri"/>
              </a:rPr>
              <a:t>ç</a:t>
            </a:r>
            <a:r>
              <a:rPr lang="fr-FR" dirty="0" smtClean="0"/>
              <a:t>a va?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vous appelez-vous?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 ce que c’est?            (</a:t>
            </a:r>
            <a:r>
              <a:rPr lang="fr-FR" i="1" dirty="0" smtClean="0"/>
              <a:t>C’est…)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Qu’est ce que c’est?           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 </a:t>
            </a:r>
            <a:r>
              <a:rPr lang="fr-FR" dirty="0"/>
              <a:t>ce que c’est?           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 </a:t>
            </a:r>
            <a:r>
              <a:rPr lang="fr-FR" dirty="0"/>
              <a:t>ce que c’est?            </a:t>
            </a:r>
            <a:r>
              <a:rPr lang="fr-FR" dirty="0" smtClean="0"/>
              <a:t>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que c’est?</a:t>
            </a:r>
            <a:endParaRPr lang="fr-FR" dirty="0"/>
          </a:p>
          <a:p>
            <a:endParaRPr lang="fr-FR" dirty="0"/>
          </a:p>
        </p:txBody>
      </p:sp>
      <p:pic>
        <p:nvPicPr>
          <p:cNvPr id="9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85950"/>
            <a:ext cx="914286" cy="914286"/>
          </a:xfrm>
          <a:prstGeom prst="rect">
            <a:avLst/>
          </a:prstGeom>
          <a:noFill/>
        </p:spPr>
      </p:pic>
      <p:pic>
        <p:nvPicPr>
          <p:cNvPr id="10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029"/>
            <a:ext cx="914286" cy="914286"/>
          </a:xfrm>
          <a:prstGeom prst="rect">
            <a:avLst/>
          </a:prstGeom>
          <a:noFill/>
        </p:spPr>
      </p:pic>
      <p:pic>
        <p:nvPicPr>
          <p:cNvPr id="11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4" cstate="print"/>
          <a:srcRect r="52000" b="21886"/>
          <a:stretch>
            <a:fillRect/>
          </a:stretch>
        </p:blipFill>
        <p:spPr bwMode="auto">
          <a:xfrm>
            <a:off x="3584812" y="4503969"/>
            <a:ext cx="914400" cy="1104900"/>
          </a:xfrm>
          <a:prstGeom prst="rect">
            <a:avLst/>
          </a:prstGeom>
          <a:noFill/>
        </p:spPr>
      </p:pic>
      <p:pic>
        <p:nvPicPr>
          <p:cNvPr id="12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726849"/>
            <a:ext cx="1146412" cy="768096"/>
          </a:xfrm>
          <a:prstGeom prst="rect">
            <a:avLst/>
          </a:prstGeom>
          <a:noFill/>
        </p:spPr>
      </p:pic>
      <p:pic>
        <p:nvPicPr>
          <p:cNvPr id="13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617779"/>
            <a:ext cx="914286" cy="91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4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use </a:t>
            </a:r>
            <a:r>
              <a:rPr lang="en-US" smtClean="0"/>
              <a:t>the numbers 1-60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/>
        </p:blipFill>
        <p:spPr bwMode="auto">
          <a:xfrm>
            <a:off x="1524000" y="0"/>
            <a:ext cx="6248400" cy="68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Qu’est-ce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… /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sont</a:t>
            </a:r>
            <a:r>
              <a:rPr lang="en-US" sz="3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6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LL\AppData\Local\Microsoft\Windows\Temporary Internet Files\Content.IE5\01S68O76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Users\CALL\AppData\Local\Microsoft\Windows\Temporary Internet Files\Content.IE5\AG3LK6T7\MC9004325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1828572" cy="1828572"/>
          </a:xfrm>
          <a:prstGeom prst="rect">
            <a:avLst/>
          </a:prstGeom>
          <a:noFill/>
        </p:spPr>
      </p:pic>
      <p:pic>
        <p:nvPicPr>
          <p:cNvPr id="1029" name="Picture 5" descr="C:\Users\CALL\AppData\Local\Microsoft\Windows\Temporary Internet Files\Content.IE5\AG3LK6T7\MC90043388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1828572" cy="1828572"/>
          </a:xfrm>
          <a:prstGeom prst="rect">
            <a:avLst/>
          </a:prstGeom>
          <a:noFill/>
        </p:spPr>
      </p:pic>
      <p:pic>
        <p:nvPicPr>
          <p:cNvPr id="1043" name="Picture 19" descr="http://1.bp.blogspot.com/_PDh-e9SaM_4/TMN6Kkelk2I/AAAAAAAABHY/tzQkeUM-EIE/s400/thing1_and_thing2.gif"/>
          <p:cNvPicPr>
            <a:picLocks noChangeAspect="1" noChangeArrowheads="1"/>
          </p:cNvPicPr>
          <p:nvPr/>
        </p:nvPicPr>
        <p:blipFill>
          <a:blip r:embed="rId5" cstate="print"/>
          <a:srcRect r="52000" b="21886"/>
          <a:stretch>
            <a:fillRect/>
          </a:stretch>
        </p:blipFill>
        <p:spPr bwMode="auto">
          <a:xfrm>
            <a:off x="7315200" y="228600"/>
            <a:ext cx="1828800" cy="2209800"/>
          </a:xfrm>
          <a:prstGeom prst="rect">
            <a:avLst/>
          </a:prstGeom>
          <a:noFill/>
        </p:spPr>
      </p:pic>
      <p:pic>
        <p:nvPicPr>
          <p:cNvPr id="1044" name="Picture 20" descr="C:\Users\CALL\AppData\Local\Microsoft\Windows\Temporary Internet Files\Content.IE5\6LW0EII5\MC90043477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428" y="4572000"/>
            <a:ext cx="1828572" cy="1828572"/>
          </a:xfrm>
          <a:prstGeom prst="rect">
            <a:avLst/>
          </a:prstGeom>
          <a:noFill/>
        </p:spPr>
      </p:pic>
      <p:pic>
        <p:nvPicPr>
          <p:cNvPr id="1046" name="Picture 22" descr="C:\Users\CALL\AppData\Local\Microsoft\Windows\Temporary Internet Files\Content.IE5\6LW0EII5\MP90040284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200400"/>
            <a:ext cx="2032000" cy="1524000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5486400" y="1676400"/>
            <a:ext cx="1523999" cy="914401"/>
          </a:xfrm>
          <a:custGeom>
            <a:avLst/>
            <a:gdLst>
              <a:gd name="connsiteX0" fmla="*/ 523872 w 2597554"/>
              <a:gd name="connsiteY0" fmla="*/ 391886 h 2253343"/>
              <a:gd name="connsiteX1" fmla="*/ 523872 w 2597554"/>
              <a:gd name="connsiteY1" fmla="*/ 391886 h 2253343"/>
              <a:gd name="connsiteX2" fmla="*/ 915758 w 2597554"/>
              <a:gd name="connsiteY2" fmla="*/ 195943 h 2253343"/>
              <a:gd name="connsiteX3" fmla="*/ 1013729 w 2597554"/>
              <a:gd name="connsiteY3" fmla="*/ 163286 h 2253343"/>
              <a:gd name="connsiteX4" fmla="*/ 1111700 w 2597554"/>
              <a:gd name="connsiteY4" fmla="*/ 97972 h 2253343"/>
              <a:gd name="connsiteX5" fmla="*/ 1307643 w 2597554"/>
              <a:gd name="connsiteY5" fmla="*/ 0 h 2253343"/>
              <a:gd name="connsiteX6" fmla="*/ 1372958 w 2597554"/>
              <a:gd name="connsiteY6" fmla="*/ 0 h 2253343"/>
              <a:gd name="connsiteX7" fmla="*/ 1307643 w 2597554"/>
              <a:gd name="connsiteY7" fmla="*/ 947057 h 2253343"/>
              <a:gd name="connsiteX8" fmla="*/ 1274986 w 2597554"/>
              <a:gd name="connsiteY8" fmla="*/ 1143000 h 2253343"/>
              <a:gd name="connsiteX9" fmla="*/ 1209672 w 2597554"/>
              <a:gd name="connsiteY9" fmla="*/ 1371600 h 2253343"/>
              <a:gd name="connsiteX10" fmla="*/ 1307643 w 2597554"/>
              <a:gd name="connsiteY10" fmla="*/ 1436915 h 2253343"/>
              <a:gd name="connsiteX11" fmla="*/ 1634215 w 2597554"/>
              <a:gd name="connsiteY11" fmla="*/ 1502229 h 2253343"/>
              <a:gd name="connsiteX12" fmla="*/ 2026100 w 2597554"/>
              <a:gd name="connsiteY12" fmla="*/ 1567543 h 2253343"/>
              <a:gd name="connsiteX13" fmla="*/ 2222043 w 2597554"/>
              <a:gd name="connsiteY13" fmla="*/ 1665515 h 2253343"/>
              <a:gd name="connsiteX14" fmla="*/ 2581272 w 2597554"/>
              <a:gd name="connsiteY14" fmla="*/ 1828800 h 2253343"/>
              <a:gd name="connsiteX15" fmla="*/ 2483300 w 2597554"/>
              <a:gd name="connsiteY15" fmla="*/ 1861457 h 2253343"/>
              <a:gd name="connsiteX16" fmla="*/ 2320015 w 2597554"/>
              <a:gd name="connsiteY16" fmla="*/ 1959429 h 2253343"/>
              <a:gd name="connsiteX17" fmla="*/ 1993443 w 2597554"/>
              <a:gd name="connsiteY17" fmla="*/ 2090057 h 2253343"/>
              <a:gd name="connsiteX18" fmla="*/ 1764843 w 2597554"/>
              <a:gd name="connsiteY18" fmla="*/ 2155372 h 2253343"/>
              <a:gd name="connsiteX19" fmla="*/ 1634215 w 2597554"/>
              <a:gd name="connsiteY19" fmla="*/ 2188029 h 2253343"/>
              <a:gd name="connsiteX20" fmla="*/ 1536243 w 2597554"/>
              <a:gd name="connsiteY20" fmla="*/ 2220686 h 2253343"/>
              <a:gd name="connsiteX21" fmla="*/ 1340300 w 2597554"/>
              <a:gd name="connsiteY21" fmla="*/ 2253343 h 2253343"/>
              <a:gd name="connsiteX22" fmla="*/ 981072 w 2597554"/>
              <a:gd name="connsiteY22" fmla="*/ 2220686 h 2253343"/>
              <a:gd name="connsiteX23" fmla="*/ 752472 w 2597554"/>
              <a:gd name="connsiteY23" fmla="*/ 2155372 h 2253343"/>
              <a:gd name="connsiteX24" fmla="*/ 752472 w 2597554"/>
              <a:gd name="connsiteY24" fmla="*/ 2155372 h 2253343"/>
              <a:gd name="connsiteX25" fmla="*/ 687158 w 2597554"/>
              <a:gd name="connsiteY25" fmla="*/ 1240972 h 2253343"/>
              <a:gd name="connsiteX26" fmla="*/ 621843 w 2597554"/>
              <a:gd name="connsiteY26" fmla="*/ 1240972 h 2253343"/>
              <a:gd name="connsiteX27" fmla="*/ 360586 w 2597554"/>
              <a:gd name="connsiteY27" fmla="*/ 1371600 h 2253343"/>
              <a:gd name="connsiteX28" fmla="*/ 262615 w 2597554"/>
              <a:gd name="connsiteY28" fmla="*/ 1404257 h 2253343"/>
              <a:gd name="connsiteX29" fmla="*/ 164643 w 2597554"/>
              <a:gd name="connsiteY29" fmla="*/ 1469572 h 2253343"/>
              <a:gd name="connsiteX30" fmla="*/ 66672 w 2597554"/>
              <a:gd name="connsiteY30" fmla="*/ 1567543 h 2253343"/>
              <a:gd name="connsiteX31" fmla="*/ 66672 w 2597554"/>
              <a:gd name="connsiteY31" fmla="*/ 1436915 h 2253343"/>
              <a:gd name="connsiteX32" fmla="*/ 1358 w 2597554"/>
              <a:gd name="connsiteY32" fmla="*/ 685800 h 2253343"/>
              <a:gd name="connsiteX33" fmla="*/ 1358 w 2597554"/>
              <a:gd name="connsiteY33" fmla="*/ 620486 h 2253343"/>
              <a:gd name="connsiteX34" fmla="*/ 1358 w 2597554"/>
              <a:gd name="connsiteY34" fmla="*/ 620486 h 2253343"/>
              <a:gd name="connsiteX35" fmla="*/ 360586 w 2597554"/>
              <a:gd name="connsiteY35" fmla="*/ 718457 h 2253343"/>
              <a:gd name="connsiteX36" fmla="*/ 458558 w 2597554"/>
              <a:gd name="connsiteY36" fmla="*/ 751115 h 2253343"/>
              <a:gd name="connsiteX37" fmla="*/ 589186 w 2597554"/>
              <a:gd name="connsiteY37" fmla="*/ 783772 h 2253343"/>
              <a:gd name="connsiteX38" fmla="*/ 687158 w 2597554"/>
              <a:gd name="connsiteY38" fmla="*/ 816429 h 2253343"/>
              <a:gd name="connsiteX39" fmla="*/ 687158 w 2597554"/>
              <a:gd name="connsiteY39" fmla="*/ 261257 h 2253343"/>
              <a:gd name="connsiteX40" fmla="*/ 687158 w 2597554"/>
              <a:gd name="connsiteY40" fmla="*/ 293915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97554" h="2253343">
                <a:moveTo>
                  <a:pt x="523872" y="391886"/>
                </a:moveTo>
                <a:lnTo>
                  <a:pt x="523872" y="391886"/>
                </a:lnTo>
                <a:cubicBezTo>
                  <a:pt x="654501" y="326572"/>
                  <a:pt x="783412" y="257704"/>
                  <a:pt x="915758" y="195943"/>
                </a:cubicBezTo>
                <a:cubicBezTo>
                  <a:pt x="946952" y="181386"/>
                  <a:pt x="982940" y="178681"/>
                  <a:pt x="1013729" y="163286"/>
                </a:cubicBezTo>
                <a:cubicBezTo>
                  <a:pt x="1048834" y="145733"/>
                  <a:pt x="1077623" y="117445"/>
                  <a:pt x="1111700" y="97972"/>
                </a:cubicBezTo>
                <a:cubicBezTo>
                  <a:pt x="1111708" y="97967"/>
                  <a:pt x="1274981" y="16331"/>
                  <a:pt x="1307643" y="0"/>
                </a:cubicBezTo>
                <a:lnTo>
                  <a:pt x="1372958" y="0"/>
                </a:lnTo>
                <a:cubicBezTo>
                  <a:pt x="1351186" y="315686"/>
                  <a:pt x="1334667" y="631778"/>
                  <a:pt x="1307643" y="947057"/>
                </a:cubicBezTo>
                <a:cubicBezTo>
                  <a:pt x="1301988" y="1013030"/>
                  <a:pt x="1291045" y="1078762"/>
                  <a:pt x="1274986" y="1143000"/>
                </a:cubicBezTo>
                <a:cubicBezTo>
                  <a:pt x="1206230" y="1418027"/>
                  <a:pt x="1209672" y="1259224"/>
                  <a:pt x="1209672" y="1371600"/>
                </a:cubicBezTo>
                <a:lnTo>
                  <a:pt x="1307643" y="1436915"/>
                </a:lnTo>
                <a:lnTo>
                  <a:pt x="1634215" y="1502229"/>
                </a:lnTo>
                <a:cubicBezTo>
                  <a:pt x="1764509" y="1525919"/>
                  <a:pt x="2026100" y="1567543"/>
                  <a:pt x="2026100" y="1567543"/>
                </a:cubicBezTo>
                <a:cubicBezTo>
                  <a:pt x="2091414" y="1600200"/>
                  <a:pt x="2152343" y="1643734"/>
                  <a:pt x="2222043" y="1665515"/>
                </a:cubicBezTo>
                <a:cubicBezTo>
                  <a:pt x="2597454" y="1782831"/>
                  <a:pt x="2508832" y="1611481"/>
                  <a:pt x="2581272" y="1828800"/>
                </a:cubicBezTo>
                <a:cubicBezTo>
                  <a:pt x="2548615" y="1839686"/>
                  <a:pt x="2512818" y="1843746"/>
                  <a:pt x="2483300" y="1861457"/>
                </a:cubicBezTo>
                <a:cubicBezTo>
                  <a:pt x="2259160" y="1995942"/>
                  <a:pt x="2597554" y="1866916"/>
                  <a:pt x="2320015" y="1959429"/>
                </a:cubicBezTo>
                <a:cubicBezTo>
                  <a:pt x="2188956" y="2090486"/>
                  <a:pt x="2291188" y="2010658"/>
                  <a:pt x="1993443" y="2090057"/>
                </a:cubicBezTo>
                <a:cubicBezTo>
                  <a:pt x="1916870" y="2110477"/>
                  <a:pt x="1841300" y="2134520"/>
                  <a:pt x="1764843" y="2155372"/>
                </a:cubicBezTo>
                <a:cubicBezTo>
                  <a:pt x="1721542" y="2167182"/>
                  <a:pt x="1677371" y="2175699"/>
                  <a:pt x="1634215" y="2188029"/>
                </a:cubicBezTo>
                <a:cubicBezTo>
                  <a:pt x="1601116" y="2197486"/>
                  <a:pt x="1569847" y="2213218"/>
                  <a:pt x="1536243" y="2220686"/>
                </a:cubicBezTo>
                <a:cubicBezTo>
                  <a:pt x="1471605" y="2235050"/>
                  <a:pt x="1405614" y="2242457"/>
                  <a:pt x="1340300" y="2253343"/>
                </a:cubicBezTo>
                <a:cubicBezTo>
                  <a:pt x="1220557" y="2242457"/>
                  <a:pt x="1099673" y="2240453"/>
                  <a:pt x="981072" y="2220686"/>
                </a:cubicBezTo>
                <a:cubicBezTo>
                  <a:pt x="902901" y="2207658"/>
                  <a:pt x="752472" y="2155372"/>
                  <a:pt x="752472" y="2155372"/>
                </a:cubicBezTo>
                <a:lnTo>
                  <a:pt x="752472" y="2155372"/>
                </a:lnTo>
                <a:cubicBezTo>
                  <a:pt x="719426" y="1230093"/>
                  <a:pt x="1024809" y="1240972"/>
                  <a:pt x="687158" y="1240972"/>
                </a:cubicBezTo>
                <a:lnTo>
                  <a:pt x="621843" y="1240972"/>
                </a:lnTo>
                <a:cubicBezTo>
                  <a:pt x="534757" y="1284515"/>
                  <a:pt x="449224" y="1331310"/>
                  <a:pt x="360586" y="1371600"/>
                </a:cubicBezTo>
                <a:cubicBezTo>
                  <a:pt x="329248" y="1385845"/>
                  <a:pt x="293404" y="1388862"/>
                  <a:pt x="262615" y="1404257"/>
                </a:cubicBezTo>
                <a:cubicBezTo>
                  <a:pt x="227509" y="1421810"/>
                  <a:pt x="194795" y="1444445"/>
                  <a:pt x="164643" y="1469572"/>
                </a:cubicBezTo>
                <a:cubicBezTo>
                  <a:pt x="129164" y="1499138"/>
                  <a:pt x="66672" y="1567543"/>
                  <a:pt x="66672" y="1567543"/>
                </a:cubicBezTo>
                <a:lnTo>
                  <a:pt x="66672" y="1436915"/>
                </a:lnTo>
                <a:cubicBezTo>
                  <a:pt x="24457" y="1056976"/>
                  <a:pt x="29701" y="1139289"/>
                  <a:pt x="1358" y="685800"/>
                </a:cubicBezTo>
                <a:cubicBezTo>
                  <a:pt x="0" y="664071"/>
                  <a:pt x="1358" y="642257"/>
                  <a:pt x="1358" y="620486"/>
                </a:cubicBezTo>
                <a:lnTo>
                  <a:pt x="1358" y="620486"/>
                </a:lnTo>
                <a:lnTo>
                  <a:pt x="360586" y="718457"/>
                </a:lnTo>
                <a:cubicBezTo>
                  <a:pt x="393685" y="727914"/>
                  <a:pt x="425459" y="741658"/>
                  <a:pt x="458558" y="751115"/>
                </a:cubicBezTo>
                <a:cubicBezTo>
                  <a:pt x="501714" y="763445"/>
                  <a:pt x="546030" y="771442"/>
                  <a:pt x="589186" y="783772"/>
                </a:cubicBezTo>
                <a:cubicBezTo>
                  <a:pt x="622285" y="793229"/>
                  <a:pt x="687158" y="816429"/>
                  <a:pt x="687158" y="816429"/>
                </a:cubicBezTo>
                <a:lnTo>
                  <a:pt x="687158" y="261257"/>
                </a:lnTo>
                <a:lnTo>
                  <a:pt x="687158" y="293915"/>
                </a:lnTo>
              </a:path>
            </a:pathLst>
          </a:cu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 descr="C:\Users\CALL\AppData\Local\Microsoft\Windows\Temporary Internet Files\Content.IE5\6LW0EII5\MP9003164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2238" y="4885053"/>
            <a:ext cx="2292824" cy="1536192"/>
          </a:xfrm>
          <a:prstGeom prst="rect">
            <a:avLst/>
          </a:prstGeom>
          <a:noFill/>
        </p:spPr>
      </p:pic>
      <p:pic>
        <p:nvPicPr>
          <p:cNvPr id="1050" name="Picture 26" descr="C:\Users\CALL\AppData\Local\Microsoft\Windows\Temporary Internet Files\Content.IE5\6LW0EII5\MC90043486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2819400"/>
            <a:ext cx="2285714" cy="2285714"/>
          </a:xfrm>
          <a:prstGeom prst="rect">
            <a:avLst/>
          </a:prstGeom>
          <a:noFill/>
        </p:spPr>
      </p:pic>
      <p:pic>
        <p:nvPicPr>
          <p:cNvPr id="1051" name="Picture 27" descr="C:\Users\CALL\AppData\Local\Microsoft\Windows\Temporary Internet Files\Content.IE5\AG3LK6T7\MC9003911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4217" y="4716429"/>
            <a:ext cx="1197894" cy="1219200"/>
          </a:xfrm>
          <a:prstGeom prst="rect">
            <a:avLst/>
          </a:prstGeom>
          <a:noFill/>
        </p:spPr>
      </p:pic>
      <p:pic>
        <p:nvPicPr>
          <p:cNvPr id="1053" name="Picture 29" descr="C:\Users\CALL\AppData\Local\Microsoft\Windows\Temporary Internet Files\Content.IE5\6LW0EII5\MM900284014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209800"/>
            <a:ext cx="1143000" cy="13129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0" y="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Il y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chiffres = des nombres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dirty="0" smtClean="0"/>
              <a:t>1 = </a:t>
            </a:r>
            <a:r>
              <a:rPr lang="fr-FR" dirty="0" smtClean="0"/>
              <a:t>un	11 = onze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2 = deux	12 = douze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3 = trois	13 = treize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4 = quatre	14 = quatorze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5 = cinq	15 = quinze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6 = six	16 = seize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7 = sept	17 = dix-sept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8 = huit	18 = dix-huit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9 = neuf	19 = dix-neuf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10 = dix	20 = vingt		0 = zéro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Combien?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fr-FR" dirty="0"/>
              <a:t>Combien de tableaux est-ce qu’il y a</a:t>
            </a:r>
            <a:r>
              <a:rPr lang="fr-FR" dirty="0" smtClean="0"/>
              <a:t>?  (</a:t>
            </a:r>
            <a:r>
              <a:rPr lang="fr-FR" i="1" dirty="0" smtClean="0"/>
              <a:t>Il y a …)</a:t>
            </a:r>
            <a:endParaRPr lang="fr-FR" dirty="0"/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portes est-ce qu’il y a?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bureaux est-ce qu’il y a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Combien de tables est-ce qu’il y a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/>
              <a:t>y a combien de </a:t>
            </a:r>
            <a:r>
              <a:rPr lang="fr-FR" dirty="0" smtClean="0"/>
              <a:t>télévisions </a:t>
            </a:r>
            <a:r>
              <a:rPr lang="fr-FR" dirty="0"/>
              <a:t>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Il y a combien de cahiers dans la salle de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Il y a combien de profs?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Combien de </a:t>
            </a:r>
            <a:r>
              <a:rPr lang="fr-FR" dirty="0" smtClean="0"/>
              <a:t>garçons </a:t>
            </a:r>
            <a:r>
              <a:rPr lang="fr-FR" dirty="0"/>
              <a:t>est-ce qu’il y a dans la classe?</a:t>
            </a:r>
          </a:p>
          <a:p>
            <a:pPr>
              <a:tabLst>
                <a:tab pos="3657600" algn="l"/>
              </a:tabLst>
            </a:pPr>
            <a:r>
              <a:rPr lang="fr-FR" dirty="0"/>
              <a:t>Combien de filles est-ce qu’il y a dans la classe?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chiffres = des nombres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dirty="0" smtClean="0"/>
              <a:t>21 = </a:t>
            </a:r>
            <a:r>
              <a:rPr lang="en-US" dirty="0" err="1" smtClean="0"/>
              <a:t>vingt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fr-FR" dirty="0" smtClean="0"/>
              <a:t>un	</a:t>
            </a:r>
            <a:r>
              <a:rPr lang="fr-FR" dirty="0"/>
              <a:t> 30 = </a:t>
            </a:r>
            <a:r>
              <a:rPr lang="fr-FR" b="1" dirty="0"/>
              <a:t>trente</a:t>
            </a:r>
            <a:endParaRPr lang="fr-FR" dirty="0" smtClean="0"/>
          </a:p>
          <a:p>
            <a:pPr>
              <a:tabLst>
                <a:tab pos="3657600" algn="l"/>
              </a:tabLst>
            </a:pPr>
            <a:r>
              <a:rPr lang="fr-FR" dirty="0" smtClean="0"/>
              <a:t>22 = vingt-deux	</a:t>
            </a:r>
            <a:r>
              <a:rPr lang="fr-FR" dirty="0"/>
              <a:t> 31 = trente et un</a:t>
            </a:r>
            <a:endParaRPr lang="fr-FR" dirty="0" smtClean="0"/>
          </a:p>
          <a:p>
            <a:pPr>
              <a:tabLst>
                <a:tab pos="3657600" algn="l"/>
              </a:tabLst>
            </a:pPr>
            <a:r>
              <a:rPr lang="fr-FR" dirty="0" smtClean="0"/>
              <a:t>23 = </a:t>
            </a:r>
            <a:r>
              <a:rPr lang="fr-FR" dirty="0"/>
              <a:t>vingt-trois</a:t>
            </a:r>
            <a:r>
              <a:rPr lang="fr-FR" dirty="0" smtClean="0"/>
              <a:t>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24 = </a:t>
            </a:r>
            <a:r>
              <a:rPr lang="fr-FR" dirty="0"/>
              <a:t>vingt-quatre</a:t>
            </a:r>
            <a:r>
              <a:rPr lang="fr-FR" dirty="0" smtClean="0"/>
              <a:t>	</a:t>
            </a:r>
            <a:r>
              <a:rPr lang="fr-FR" dirty="0"/>
              <a:t> 40 = quarante</a:t>
            </a:r>
            <a:endParaRPr lang="fr-FR" dirty="0" smtClean="0"/>
          </a:p>
          <a:p>
            <a:pPr>
              <a:tabLst>
                <a:tab pos="3657600" algn="l"/>
              </a:tabLst>
            </a:pPr>
            <a:r>
              <a:rPr lang="fr-FR" dirty="0" smtClean="0"/>
              <a:t>25 = </a:t>
            </a:r>
            <a:r>
              <a:rPr lang="fr-FR" dirty="0"/>
              <a:t>vingt-cinq</a:t>
            </a:r>
            <a:r>
              <a:rPr lang="fr-FR" dirty="0" smtClean="0"/>
              <a:t>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26 = </a:t>
            </a:r>
            <a:r>
              <a:rPr lang="fr-FR" dirty="0"/>
              <a:t>vingt-six</a:t>
            </a:r>
            <a:r>
              <a:rPr lang="fr-FR" dirty="0" smtClean="0"/>
              <a:t>	</a:t>
            </a:r>
            <a:r>
              <a:rPr lang="fr-FR" dirty="0"/>
              <a:t> 50 = cinquante</a:t>
            </a:r>
            <a:endParaRPr lang="fr-FR" dirty="0" smtClean="0"/>
          </a:p>
          <a:p>
            <a:pPr>
              <a:tabLst>
                <a:tab pos="3657600" algn="l"/>
              </a:tabLst>
            </a:pPr>
            <a:r>
              <a:rPr lang="fr-FR" dirty="0" smtClean="0"/>
              <a:t>27 = </a:t>
            </a:r>
            <a:r>
              <a:rPr lang="fr-FR" dirty="0"/>
              <a:t>vingt-sept</a:t>
            </a:r>
            <a:r>
              <a:rPr lang="fr-FR" dirty="0" smtClean="0"/>
              <a:t>	</a:t>
            </a:r>
          </a:p>
          <a:p>
            <a:pPr>
              <a:tabLst>
                <a:tab pos="3657600" algn="l"/>
              </a:tabLst>
            </a:pPr>
            <a:r>
              <a:rPr lang="fr-FR" dirty="0" smtClean="0"/>
              <a:t>28 = </a:t>
            </a:r>
            <a:r>
              <a:rPr lang="fr-FR" dirty="0"/>
              <a:t>vingt-huit</a:t>
            </a:r>
            <a:r>
              <a:rPr lang="fr-FR" dirty="0" smtClean="0"/>
              <a:t>	</a:t>
            </a:r>
            <a:r>
              <a:rPr lang="fr-FR" dirty="0"/>
              <a:t> 60 = soixante</a:t>
            </a:r>
            <a:endParaRPr lang="fr-FR" dirty="0" smtClean="0"/>
          </a:p>
          <a:p>
            <a:pPr>
              <a:tabLst>
                <a:tab pos="3657600" algn="l"/>
              </a:tabLst>
            </a:pPr>
            <a:r>
              <a:rPr lang="fr-FR" dirty="0" smtClean="0"/>
              <a:t>29 = </a:t>
            </a:r>
            <a:r>
              <a:rPr lang="fr-FR" dirty="0"/>
              <a:t>vingt-neuf</a:t>
            </a:r>
            <a:r>
              <a:rPr lang="fr-FR" dirty="0" smtClean="0"/>
              <a:t>	</a:t>
            </a:r>
          </a:p>
          <a:p>
            <a:pPr marL="0" indent="0">
              <a:buNone/>
              <a:tabLst>
                <a:tab pos="3657600" algn="l"/>
              </a:tabLst>
            </a:pP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L'âge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â</a:t>
            </a:r>
            <a:r>
              <a:rPr lang="en-US" dirty="0" err="1" smtClean="0"/>
              <a:t>ge</a:t>
            </a:r>
            <a:r>
              <a:rPr lang="en-US" dirty="0"/>
              <a:t>?</a:t>
            </a:r>
          </a:p>
          <a:p>
            <a:pPr lvl="1">
              <a:tabLst>
                <a:tab pos="3657600" algn="l"/>
              </a:tabLst>
            </a:pPr>
            <a:r>
              <a:rPr lang="en-US" dirty="0" err="1" smtClean="0"/>
              <a:t>J’ai</a:t>
            </a:r>
            <a:r>
              <a:rPr lang="en-US" dirty="0" smtClean="0"/>
              <a:t> ____ </a:t>
            </a:r>
            <a:r>
              <a:rPr lang="en-US" dirty="0" err="1" smtClean="0"/>
              <a:t>ans</a:t>
            </a:r>
            <a:endParaRPr lang="en-US" dirty="0" smtClean="0"/>
          </a:p>
          <a:p>
            <a:pPr marL="393192" lvl="1" indent="0">
              <a:buNone/>
              <a:tabLst>
                <a:tab pos="3657600" algn="l"/>
              </a:tabLst>
            </a:pPr>
            <a:endParaRPr lang="en-US" dirty="0" smtClean="0"/>
          </a:p>
          <a:p>
            <a:pPr marL="393192" lvl="1" indent="0">
              <a:buNone/>
              <a:tabLst>
                <a:tab pos="3657600" algn="l"/>
              </a:tabLst>
            </a:pPr>
            <a:endParaRPr lang="en-US" dirty="0"/>
          </a:p>
          <a:p>
            <a:pPr>
              <a:tabLst>
                <a:tab pos="3657600" algn="l"/>
              </a:tabLst>
            </a:pP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date?</a:t>
            </a:r>
            <a:endParaRPr lang="en-US" dirty="0"/>
          </a:p>
          <a:p>
            <a:pPr lvl="1">
              <a:tabLst>
                <a:tab pos="3657600" algn="l"/>
              </a:tabLst>
            </a:pP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le ___ </a:t>
            </a:r>
            <a:r>
              <a:rPr lang="en-US" dirty="0" err="1" smtClean="0"/>
              <a:t>ao</a:t>
            </a:r>
            <a:r>
              <a:rPr lang="en-US" dirty="0" err="1"/>
              <a:t>ût</a:t>
            </a:r>
            <a:r>
              <a:rPr lang="en-US" dirty="0" smtClean="0"/>
              <a:t>.</a:t>
            </a:r>
            <a:endParaRPr lang="en-US" dirty="0"/>
          </a:p>
          <a:p>
            <a:pPr marL="393192" lvl="1" indent="0">
              <a:buNone/>
              <a:tabLst>
                <a:tab pos="3657600" algn="l"/>
              </a:tabLst>
            </a:pPr>
            <a:endParaRPr lang="en-US" dirty="0"/>
          </a:p>
          <a:p>
            <a:pPr marL="393192" lvl="1" indent="0">
              <a:buNone/>
              <a:tabLst>
                <a:tab pos="36576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1607</TotalTime>
  <Words>379</Words>
  <Application>Microsoft Office PowerPoint</Application>
  <PresentationFormat>On-screen Show (4:3)</PresentationFormat>
  <Paragraphs>103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Pile-Face:  Rules</vt:lpstr>
      <vt:lpstr>PowerPoint Presentation</vt:lpstr>
      <vt:lpstr>Présentations</vt:lpstr>
      <vt:lpstr>PowerPoint Presentation</vt:lpstr>
      <vt:lpstr>PowerPoint Presentation</vt:lpstr>
      <vt:lpstr>Des chiffres = des nombres</vt:lpstr>
      <vt:lpstr>Combien?</vt:lpstr>
      <vt:lpstr>Des chiffres = des nombres</vt:lpstr>
      <vt:lpstr>L'âge</vt:lpstr>
      <vt:lpstr>PowerPoint Presentation</vt:lpstr>
      <vt:lpstr>Pratiquez!</vt:lpstr>
      <vt:lpstr>Devoirs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47</cp:revision>
  <dcterms:created xsi:type="dcterms:W3CDTF">2013-08-16T15:39:18Z</dcterms:created>
  <dcterms:modified xsi:type="dcterms:W3CDTF">2013-08-22T21:05:45Z</dcterms:modified>
</cp:coreProperties>
</file>