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9"/>
  </p:notesMasterIdLst>
  <p:handoutMasterIdLst>
    <p:handoutMasterId r:id="rId20"/>
  </p:handoutMasterIdLst>
  <p:sldIdLst>
    <p:sldId id="683" r:id="rId2"/>
    <p:sldId id="634" r:id="rId3"/>
    <p:sldId id="633" r:id="rId4"/>
    <p:sldId id="636" r:id="rId5"/>
    <p:sldId id="635" r:id="rId6"/>
    <p:sldId id="637" r:id="rId7"/>
    <p:sldId id="638" r:id="rId8"/>
    <p:sldId id="639" r:id="rId9"/>
    <p:sldId id="640" r:id="rId10"/>
    <p:sldId id="641" r:id="rId11"/>
    <p:sldId id="645" r:id="rId12"/>
    <p:sldId id="646" r:id="rId13"/>
    <p:sldId id="648" r:id="rId14"/>
    <p:sldId id="649" r:id="rId15"/>
    <p:sldId id="642" r:id="rId16"/>
    <p:sldId id="643" r:id="rId17"/>
    <p:sldId id="644" r:id="rId18"/>
  </p:sldIdLst>
  <p:sldSz cx="9144000" cy="6858000" type="screen4x3"/>
  <p:notesSz cx="91074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FF3399"/>
    <a:srgbClr val="FF0066"/>
    <a:srgbClr val="FF0000"/>
    <a:srgbClr val="ECCA22"/>
    <a:srgbClr val="E3D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6" autoAdjust="0"/>
    <p:restoredTop sz="93204" autoAdjust="0"/>
  </p:normalViewPr>
  <p:slideViewPr>
    <p:cSldViewPr>
      <p:cViewPr>
        <p:scale>
          <a:sx n="90" d="100"/>
          <a:sy n="90" d="100"/>
        </p:scale>
        <p:origin x="-14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46578" cy="3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58802" y="0"/>
            <a:ext cx="3946578" cy="3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725"/>
            <a:ext cx="3946578" cy="3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58802" y="6513725"/>
            <a:ext cx="3946578" cy="3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0ACA56-EC0E-4733-BFA0-0631E7372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25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46578" cy="3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58802" y="0"/>
            <a:ext cx="3946578" cy="3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00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0749" y="3257461"/>
            <a:ext cx="7285990" cy="308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725"/>
            <a:ext cx="3946578" cy="3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58802" y="6513725"/>
            <a:ext cx="3946578" cy="3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E68AFA-238E-4943-A5B7-7A1133B86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0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17-9CF5-40A8-AFBF-97BCC8D15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0CAC2-6468-409E-A749-C05A5EDA79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ACA7-6681-4A82-866F-D35BB4C147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2CEC3-2DEC-461F-B7AF-3DFC3AD096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05B99-92BF-4AD0-9427-915AC11943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C9A72-0FAA-431F-B737-8E8BC8503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137BA-1489-4C33-B622-3910E9393E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DF8A3-AC09-4D33-875F-8E4ECE41DC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D9BF7-C838-48CE-834D-15723D164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B6751-337B-48A8-AF39-54C0C2912C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F76A1-235C-4573-8BB2-4D6C1E764B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4D0202-0A42-4095-A472-977E9D93CC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Orbital Filling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6858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>
              <a:solidFill>
                <a:srgbClr val="ECCA22"/>
              </a:solidFill>
            </a:endParaRP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0" y="616291"/>
            <a:ext cx="9144000" cy="31670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sz="2700" dirty="0" smtClean="0">
                <a:ea typeface="SimSun" pitchFamily="2" charset="-122"/>
              </a:rPr>
              <a:t>Representing electron structures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700" b="1" u="sng" dirty="0" smtClean="0">
                <a:solidFill>
                  <a:schemeClr val="accent3">
                    <a:lumMod val="50000"/>
                  </a:schemeClr>
                </a:solidFill>
                <a:ea typeface="SimSun" pitchFamily="2" charset="-122"/>
              </a:rPr>
              <a:t>Orbital Filling Diagrams</a:t>
            </a:r>
            <a:r>
              <a:rPr lang="en-US" sz="2700" dirty="0" smtClean="0">
                <a:solidFill>
                  <a:schemeClr val="accent3">
                    <a:lumMod val="50000"/>
                  </a:schemeClr>
                </a:solidFill>
                <a:ea typeface="SimSun" pitchFamily="2" charset="-122"/>
              </a:rPr>
              <a:t> – we’ll look at…</a:t>
            </a:r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700" dirty="0" smtClean="0">
                <a:ea typeface="SimSun" pitchFamily="2" charset="-122"/>
              </a:rPr>
              <a:t>Oxygen</a:t>
            </a:r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700" dirty="0" smtClean="0">
                <a:ea typeface="SimSun" pitchFamily="2" charset="-122"/>
              </a:rPr>
              <a:t>Copper</a:t>
            </a:r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700" dirty="0" smtClean="0">
                <a:ea typeface="SimSun" pitchFamily="2" charset="-122"/>
              </a:rPr>
              <a:t>Promethium</a:t>
            </a:r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700" dirty="0" smtClean="0">
                <a:ea typeface="SimSun" pitchFamily="2" charset="-122"/>
              </a:rPr>
              <a:t>Tungsten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Quantum Numbers</a:t>
            </a:r>
            <a:endParaRPr lang="en-US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6858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>
              <a:solidFill>
                <a:srgbClr val="ECCA22"/>
              </a:solidFill>
            </a:endParaRP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0" y="616291"/>
            <a:ext cx="9144000" cy="466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sz="2700" b="1" dirty="0" smtClean="0">
                <a:ea typeface="SimSun" pitchFamily="2" charset="-122"/>
              </a:rPr>
              <a:t>Oxygen</a:t>
            </a:r>
            <a:endParaRPr lang="en-US" sz="2700" b="1" dirty="0" smtClean="0">
              <a:ea typeface="SimSun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Quantum Numbers</a:t>
            </a:r>
            <a:endParaRPr lang="en-US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24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2057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2057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2006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9624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148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434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4958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768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0292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62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514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67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" y="3154740"/>
            <a:ext cx="3962400" cy="156966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Aufbau</a:t>
            </a:r>
            <a:r>
              <a:rPr lang="en-US" b="1" dirty="0" smtClean="0">
                <a:solidFill>
                  <a:srgbClr val="0070C0"/>
                </a:solidFill>
              </a:rPr>
              <a:t> Principle</a:t>
            </a:r>
            <a:r>
              <a:rPr lang="en-US" dirty="0" smtClean="0"/>
              <a:t>: fill up levels closest to nucleus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81600" y="2971800"/>
            <a:ext cx="39624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Hunds</a:t>
            </a:r>
            <a:r>
              <a:rPr lang="en-US" b="1" dirty="0" smtClean="0">
                <a:solidFill>
                  <a:srgbClr val="0070C0"/>
                </a:solidFill>
              </a:rPr>
              <a:t>’ rule</a:t>
            </a:r>
            <a:r>
              <a:rPr lang="en-US" dirty="0" smtClean="0"/>
              <a:t>: e</a:t>
            </a:r>
            <a:r>
              <a:rPr lang="en-US" baseline="30000" dirty="0" smtClean="0"/>
              <a:t>-</a:t>
            </a:r>
            <a:r>
              <a:rPr lang="en-US" dirty="0" smtClean="0"/>
              <a:t> don’t share </a:t>
            </a:r>
            <a:r>
              <a:rPr lang="en-US" dirty="0" err="1" smtClean="0"/>
              <a:t>orbitals</a:t>
            </a:r>
            <a:r>
              <a:rPr lang="en-US" dirty="0" smtClean="0"/>
              <a:t> if they don’t have to  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57200" y="20574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105400" y="2057400"/>
            <a:ext cx="152400" cy="8257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5" grpId="0"/>
      <p:bldP spid="16" grpId="0"/>
      <p:bldP spid="25" grpId="0" animBg="1"/>
      <p:bldP spid="28" grpId="0" animBg="1"/>
      <p:bldP spid="31" grpId="0" animBg="1"/>
      <p:bldP spid="34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6858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>
              <a:solidFill>
                <a:srgbClr val="ECCA22"/>
              </a:solidFill>
            </a:endParaRP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0" y="616291"/>
            <a:ext cx="9144000" cy="466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sz="2700" b="1" dirty="0" smtClean="0">
                <a:ea typeface="SimSun" pitchFamily="2" charset="-122"/>
              </a:rPr>
              <a:t>Copper</a:t>
            </a:r>
            <a:endParaRPr lang="en-US" sz="2700" b="1" dirty="0" smtClean="0">
              <a:ea typeface="SimSun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Quantum Numbers</a:t>
            </a:r>
            <a:endParaRPr lang="en-US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24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2057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2057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2006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60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384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908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3528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5052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576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86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038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91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4196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5720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244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86400" y="2057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86600" y="2006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626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7150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8674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6294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7818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9342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1628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73152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676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696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848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001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43000" y="401377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00400" y="3987225"/>
            <a:ext cx="6858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219200" y="33279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371600" y="34041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209800" y="3352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362200" y="3429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514600" y="3505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743200" y="3352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895600" y="3429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048000" y="3505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276600" y="3352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429000" y="3429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581400" y="3505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10000" y="3352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962400" y="3429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114800" y="3505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343400" y="3352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4495800" y="3429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971800" y="4724400"/>
            <a:ext cx="5867400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EXCEPTION:  Copper &amp; Chromium fill a full or ½ full d orbital before the s orbital (often more stable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524000" y="3505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3.33333E-6 L 0.34166 -3.33333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5" grpId="0"/>
      <p:bldP spid="16" grpId="0"/>
      <p:bldP spid="34" grpId="0" animBg="1"/>
      <p:bldP spid="40" grpId="0" animBg="1"/>
      <p:bldP spid="43" grpId="0" animBg="1"/>
      <p:bldP spid="47" grpId="0" animBg="1"/>
      <p:bldP spid="50" grpId="0"/>
      <p:bldP spid="51" grpId="0"/>
      <p:bldP spid="52" grpId="0" animBg="1"/>
      <p:bldP spid="55" grpId="0" animBg="1"/>
      <p:bldP spid="58" grpId="0" animBg="1"/>
      <p:bldP spid="61" grpId="0" animBg="1"/>
      <p:bldP spid="64" grpId="0"/>
      <p:bldP spid="65" grpId="0" animBg="1"/>
      <p:bldP spid="66" grpId="0" animBg="1"/>
      <p:bldP spid="84" grpId="0" animBg="1"/>
      <p:bldP spid="87" grpId="0" animBg="1"/>
      <p:bldP spid="90" grpId="0" animBg="1"/>
      <p:bldP spid="93" grpId="0" animBg="1"/>
      <p:bldP spid="96" grpId="0" animBg="1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0" y="616291"/>
            <a:ext cx="2667000" cy="466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sz="2700" b="1" dirty="0" smtClean="0">
                <a:ea typeface="SimSun" pitchFamily="2" charset="-122"/>
              </a:rPr>
              <a:t>Promethium</a:t>
            </a:r>
            <a:endParaRPr lang="en-US" sz="2700" b="1" dirty="0" smtClean="0">
              <a:ea typeface="SimSun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Quantum Numbers</a:t>
            </a:r>
            <a:endParaRPr lang="en-US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24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1853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i="1" dirty="0" smtClean="0"/>
              <a:t>s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1853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1853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60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384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908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3528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5052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576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86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038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91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4196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5720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244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86400" y="1853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i="1" dirty="0" smtClean="0"/>
              <a:t>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86600" y="180225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i="1" dirty="0" smtClean="0"/>
              <a:t>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626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7150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8674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6294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7818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9342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1628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73152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676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696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848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001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43000" y="3124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i="1" dirty="0" smtClean="0"/>
              <a:t>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00400" y="3200400"/>
            <a:ext cx="68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i="1" dirty="0" smtClean="0"/>
              <a:t>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219200" y="26404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371600" y="27166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524000" y="27928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2098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3622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514600" y="28176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7432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8956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048000" y="28176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2766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4290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581400" y="28176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100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9624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114800" y="28176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3434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44958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91200" y="3124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i="1" dirty="0" smtClean="0"/>
              <a:t>p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34000" y="2667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5486400" y="2743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6388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867400" y="2667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6019800" y="2743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1722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400800" y="2667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553200" y="2743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7056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143000" y="4419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i="1" dirty="0" smtClean="0"/>
              <a:t>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00400" y="4419600"/>
            <a:ext cx="68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i="1" dirty="0" smtClean="0"/>
              <a:t>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219200" y="3962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1371600" y="4038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524000" y="4114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22098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23622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514600" y="40882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7432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28956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048000" y="40882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2766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34290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581400" y="40882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38100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39624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114800" y="40882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43434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44958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791200" y="4343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i="1" dirty="0" smtClean="0"/>
              <a:t>p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334000" y="3886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/>
          <p:cNvCxnSpPr/>
          <p:nvPr/>
        </p:nvCxnSpPr>
        <p:spPr>
          <a:xfrm flipV="1">
            <a:off x="5486400" y="3962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638800" y="4038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867400" y="3886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6019800" y="3962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6172200" y="4038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400800" y="3886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6553200" y="3962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6705600" y="4038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6482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648200" y="4114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143000" y="579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i="1" dirty="0" smtClean="0"/>
              <a:t>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12192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13716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1524000" y="5486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22098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Arrow Connector 128"/>
          <p:cNvCxnSpPr/>
          <p:nvPr/>
        </p:nvCxnSpPr>
        <p:spPr>
          <a:xfrm flipV="1">
            <a:off x="23622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27432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28956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32766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34290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38100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Arrow Connector 137"/>
          <p:cNvCxnSpPr/>
          <p:nvPr/>
        </p:nvCxnSpPr>
        <p:spPr>
          <a:xfrm flipV="1">
            <a:off x="39624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43434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Arrow Connector 140"/>
          <p:cNvCxnSpPr/>
          <p:nvPr/>
        </p:nvCxnSpPr>
        <p:spPr>
          <a:xfrm flipV="1">
            <a:off x="44958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48768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4102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733800" y="5892225"/>
            <a:ext cx="6858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i="1" dirty="0" smtClean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6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8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2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4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6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2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8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2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6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8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6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8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82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4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6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8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90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92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94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96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980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2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40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8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00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60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5" grpId="0"/>
      <p:bldP spid="16" grpId="0"/>
      <p:bldP spid="34" grpId="0" animBg="1"/>
      <p:bldP spid="40" grpId="0" animBg="1"/>
      <p:bldP spid="43" grpId="0" animBg="1"/>
      <p:bldP spid="47" grpId="0" animBg="1"/>
      <p:bldP spid="50" grpId="0"/>
      <p:bldP spid="51" grpId="0"/>
      <p:bldP spid="52" grpId="0" animBg="1"/>
      <p:bldP spid="55" grpId="0" animBg="1"/>
      <p:bldP spid="58" grpId="0" animBg="1"/>
      <p:bldP spid="61" grpId="0" animBg="1"/>
      <p:bldP spid="64" grpId="0"/>
      <p:bldP spid="65" grpId="0"/>
      <p:bldP spid="66" grpId="0" animBg="1"/>
      <p:bldP spid="84" grpId="0" animBg="1"/>
      <p:bldP spid="87" grpId="0" animBg="1"/>
      <p:bldP spid="90" grpId="0" animBg="1"/>
      <p:bldP spid="93" grpId="0" animBg="1"/>
      <p:bldP spid="96" grpId="0" animBg="1"/>
      <p:bldP spid="69" grpId="0"/>
      <p:bldP spid="70" grpId="0" animBg="1"/>
      <p:bldP spid="73" grpId="0" animBg="1"/>
      <p:bldP spid="76" grpId="0" animBg="1"/>
      <p:bldP spid="79" grpId="0"/>
      <p:bldP spid="80" grpId="0"/>
      <p:bldP spid="81" grpId="0" animBg="1"/>
      <p:bldP spid="98" grpId="0" animBg="1"/>
      <p:bldP spid="101" grpId="0" animBg="1"/>
      <p:bldP spid="104" grpId="0" animBg="1"/>
      <p:bldP spid="107" grpId="0" animBg="1"/>
      <p:bldP spid="110" grpId="0" animBg="1"/>
      <p:bldP spid="112" grpId="0"/>
      <p:bldP spid="113" grpId="0" animBg="1"/>
      <p:bldP spid="116" grpId="0" animBg="1"/>
      <p:bldP spid="119" grpId="0" animBg="1"/>
      <p:bldP spid="124" grpId="0"/>
      <p:bldP spid="125" grpId="0" animBg="1"/>
      <p:bldP spid="128" grpId="0" animBg="1"/>
      <p:bldP spid="131" grpId="0" animBg="1"/>
      <p:bldP spid="134" grpId="0" animBg="1"/>
      <p:bldP spid="137" grpId="0" animBg="1"/>
      <p:bldP spid="140" grpId="0" animBg="1"/>
      <p:bldP spid="143" grpId="0" animBg="1"/>
      <p:bldP spid="146" grpId="0" animBg="1"/>
      <p:bldP spid="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0" y="616291"/>
            <a:ext cx="2667000" cy="466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sz="2700" b="1" dirty="0" smtClean="0">
                <a:ea typeface="SimSun" pitchFamily="2" charset="-122"/>
              </a:rPr>
              <a:t>Tungsten</a:t>
            </a:r>
            <a:endParaRPr lang="en-US" sz="2700" b="1" dirty="0" smtClean="0">
              <a:ea typeface="SimSun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Quantum Numbers</a:t>
            </a:r>
            <a:endParaRPr lang="en-US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24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1853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i="1" dirty="0" smtClean="0"/>
              <a:t>s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1853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180225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60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384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908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3528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5052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576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86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038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91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4196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5720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244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86400" y="1853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i="1" dirty="0" smtClean="0"/>
              <a:t>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86600" y="180225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i="1" dirty="0" smtClean="0"/>
              <a:t>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626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7150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8674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6294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7818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9342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1628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73152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676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696200" y="137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848600" y="144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001000" y="152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43000" y="32269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i="1" dirty="0" smtClean="0"/>
              <a:t>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00400" y="3200400"/>
            <a:ext cx="68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i="1" dirty="0" smtClean="0"/>
              <a:t>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219200" y="26404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371600" y="27166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524000" y="27928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2098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3622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514600" y="28176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7432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8956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048000" y="28176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2766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4290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581400" y="28176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100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9624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114800" y="28176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343400" y="2665275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4495800" y="2741475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91200" y="3124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i="1" dirty="0" smtClean="0"/>
              <a:t>p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34000" y="2667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5486400" y="2743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6388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867400" y="2667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6019800" y="2743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1722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400800" y="2667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553200" y="2743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7056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143000" y="4419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i="1" dirty="0" smtClean="0"/>
              <a:t>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00400" y="4419600"/>
            <a:ext cx="68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i="1" dirty="0" smtClean="0"/>
              <a:t>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219200" y="3962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1371600" y="4038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524000" y="4114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22098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23622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514600" y="40882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7432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28956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048000" y="40882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2766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34290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581400" y="40882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38100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39624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114800" y="40882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4343400" y="393585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4495800" y="401205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791200" y="4343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i="1" dirty="0" smtClean="0"/>
              <a:t>p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334000" y="3886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/>
          <p:cNvCxnSpPr/>
          <p:nvPr/>
        </p:nvCxnSpPr>
        <p:spPr>
          <a:xfrm flipV="1">
            <a:off x="5486400" y="3962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638800" y="4038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867400" y="3886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6019800" y="3962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6172200" y="4038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400800" y="3886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6553200" y="3962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6705600" y="4038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6482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648200" y="4114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143000" y="579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i="1" dirty="0" smtClean="0"/>
              <a:t>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12192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13716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1524000" y="5486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581400" y="5867400"/>
            <a:ext cx="68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i="1" dirty="0" smtClean="0"/>
              <a:t>f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21336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/>
          <p:nvPr/>
        </p:nvCxnSpPr>
        <p:spPr>
          <a:xfrm flipV="1">
            <a:off x="22860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438400" y="5486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26670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Arrow Connector 153"/>
          <p:cNvCxnSpPr/>
          <p:nvPr/>
        </p:nvCxnSpPr>
        <p:spPr>
          <a:xfrm flipV="1">
            <a:off x="28194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2971800" y="5486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32004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Arrow Connector 156"/>
          <p:cNvCxnSpPr/>
          <p:nvPr/>
        </p:nvCxnSpPr>
        <p:spPr>
          <a:xfrm flipV="1">
            <a:off x="33528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3505200" y="5486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37338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Arrow Connector 159"/>
          <p:cNvCxnSpPr/>
          <p:nvPr/>
        </p:nvCxnSpPr>
        <p:spPr>
          <a:xfrm flipV="1">
            <a:off x="38862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42672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44196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4572000" y="5486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48006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Arrow Connector 165"/>
          <p:cNvCxnSpPr/>
          <p:nvPr/>
        </p:nvCxnSpPr>
        <p:spPr>
          <a:xfrm flipV="1">
            <a:off x="49530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5105400" y="5486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53340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/>
          <p:cNvCxnSpPr/>
          <p:nvPr/>
        </p:nvCxnSpPr>
        <p:spPr>
          <a:xfrm flipV="1">
            <a:off x="54864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638800" y="5486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239000" y="5817750"/>
            <a:ext cx="68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i="1" dirty="0" smtClean="0"/>
              <a:t>d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62484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64008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67818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Arrow Connector 175"/>
          <p:cNvCxnSpPr/>
          <p:nvPr/>
        </p:nvCxnSpPr>
        <p:spPr>
          <a:xfrm flipV="1">
            <a:off x="69342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73152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Arrow Connector 178"/>
          <p:cNvCxnSpPr/>
          <p:nvPr/>
        </p:nvCxnSpPr>
        <p:spPr>
          <a:xfrm flipV="1">
            <a:off x="74676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78486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Arrow Connector 181"/>
          <p:cNvCxnSpPr/>
          <p:nvPr/>
        </p:nvCxnSpPr>
        <p:spPr>
          <a:xfrm flipV="1">
            <a:off x="8001000" y="5410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8382000" y="5334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4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6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8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4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6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8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4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6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8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2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40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6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80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40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6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80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00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40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00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40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60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80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00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2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9400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9600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8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80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1200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1400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160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2200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2400"/>
                            </p:stCondLst>
                            <p:childTnLst>
                              <p:par>
                                <p:cTn id="3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600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80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20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34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36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5" grpId="0"/>
      <p:bldP spid="16" grpId="0"/>
      <p:bldP spid="34" grpId="0" animBg="1"/>
      <p:bldP spid="40" grpId="0" animBg="1"/>
      <p:bldP spid="43" grpId="0" animBg="1"/>
      <p:bldP spid="47" grpId="0" animBg="1"/>
      <p:bldP spid="50" grpId="0"/>
      <p:bldP spid="51" grpId="0"/>
      <p:bldP spid="52" grpId="0" animBg="1"/>
      <p:bldP spid="55" grpId="0" animBg="1"/>
      <p:bldP spid="58" grpId="0" animBg="1"/>
      <p:bldP spid="61" grpId="0" animBg="1"/>
      <p:bldP spid="64" grpId="0"/>
      <p:bldP spid="65" grpId="0"/>
      <p:bldP spid="66" grpId="0" animBg="1"/>
      <p:bldP spid="84" grpId="0" animBg="1"/>
      <p:bldP spid="87" grpId="0" animBg="1"/>
      <p:bldP spid="90" grpId="0" animBg="1"/>
      <p:bldP spid="93" grpId="0" animBg="1"/>
      <p:bldP spid="96" grpId="0" animBg="1"/>
      <p:bldP spid="69" grpId="0"/>
      <p:bldP spid="70" grpId="0" animBg="1"/>
      <p:bldP spid="73" grpId="0" animBg="1"/>
      <p:bldP spid="76" grpId="0" animBg="1"/>
      <p:bldP spid="79" grpId="0"/>
      <p:bldP spid="80" grpId="0"/>
      <p:bldP spid="81" grpId="0" animBg="1"/>
      <p:bldP spid="98" grpId="0" animBg="1"/>
      <p:bldP spid="101" grpId="0" animBg="1"/>
      <p:bldP spid="104" grpId="0" animBg="1"/>
      <p:bldP spid="107" grpId="0" animBg="1"/>
      <p:bldP spid="110" grpId="0" animBg="1"/>
      <p:bldP spid="112" grpId="0"/>
      <p:bldP spid="113" grpId="0" animBg="1"/>
      <p:bldP spid="116" grpId="0" animBg="1"/>
      <p:bldP spid="119" grpId="0" animBg="1"/>
      <p:bldP spid="124" grpId="0"/>
      <p:bldP spid="125" grpId="0" animBg="1"/>
      <p:bldP spid="149" grpId="0"/>
      <p:bldP spid="150" grpId="0" animBg="1"/>
      <p:bldP spid="153" grpId="0" animBg="1"/>
      <p:bldP spid="156" grpId="0" animBg="1"/>
      <p:bldP spid="159" grpId="0" animBg="1"/>
      <p:bldP spid="162" grpId="0" animBg="1"/>
      <p:bldP spid="165" grpId="0" animBg="1"/>
      <p:bldP spid="168" grpId="0" animBg="1"/>
      <p:bldP spid="171" grpId="0"/>
      <p:bldP spid="172" grpId="0" animBg="1"/>
      <p:bldP spid="175" grpId="0" animBg="1"/>
      <p:bldP spid="178" grpId="0" animBg="1"/>
      <p:bldP spid="181" grpId="0" animBg="1"/>
      <p:bldP spid="1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8925" y="422275"/>
            <a:ext cx="1493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1) Lithium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4478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2098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47800" y="1295400"/>
            <a:ext cx="13260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1s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2s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1600200" y="914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52600" y="914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2362200" y="914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5125" y="1870075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2) Carbon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4478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22098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31242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1600200" y="22860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752600" y="22860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2362200" y="22860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514600" y="22860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37338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43434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3276600" y="22860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3886200" y="22860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41325" y="3089275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3) Fluorine</a:t>
            </a: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447800" y="3962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2286000" y="3962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3200400" y="3962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3810000" y="3962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4419600" y="3962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1524000" y="3581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1676400" y="3581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2438400" y="3581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2590800" y="3581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V="1">
            <a:off x="3276600" y="3581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V="1">
            <a:off x="3886200" y="3581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V="1">
            <a:off x="4572000" y="3581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3429000" y="3581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4038600" y="3581400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17525" y="4460875"/>
            <a:ext cx="195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4) Magnesium</a:t>
            </a:r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1524000" y="5435025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2362200" y="5435025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3200400" y="5435025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3810000" y="5435025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4419600" y="5435025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5257800" y="5435025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1508125" y="3927475"/>
            <a:ext cx="3070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1s  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2s            </a:t>
            </a:r>
            <a:r>
              <a:rPr lang="en-US" dirty="0" smtClean="0">
                <a:solidFill>
                  <a:srgbClr val="C00000"/>
                </a:solidFill>
              </a:rPr>
              <a:t>2p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1447800" y="5435025"/>
            <a:ext cx="4461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1s    </a:t>
            </a:r>
            <a:r>
              <a:rPr lang="en-US" dirty="0" smtClean="0">
                <a:solidFill>
                  <a:srgbClr val="C00000"/>
                </a:solidFill>
              </a:rPr>
              <a:t>2s           </a:t>
            </a:r>
            <a:r>
              <a:rPr lang="en-US" dirty="0">
                <a:solidFill>
                  <a:srgbClr val="C00000"/>
                </a:solidFill>
              </a:rPr>
              <a:t>2p       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3s</a:t>
            </a:r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16764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18288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25146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26670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V="1">
            <a:off x="33528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35052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V="1">
            <a:off x="39624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41148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45720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47244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54102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5562600" y="5054025"/>
            <a:ext cx="0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1447800" y="2667000"/>
            <a:ext cx="2967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1s  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2s       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  <a:r>
              <a:rPr lang="en-US" dirty="0">
                <a:solidFill>
                  <a:srgbClr val="C00000"/>
                </a:solidFill>
              </a:rPr>
              <a:t>2p</a:t>
            </a: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7086600" y="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Try it 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/>
      <p:bldP spid="2054" grpId="0" animBg="1"/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/>
      <p:bldP spid="2093" grpId="0"/>
      <p:bldP spid="2094" grpId="0" animBg="1"/>
      <p:bldP spid="2095" grpId="0" animBg="1"/>
      <p:bldP spid="2096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2104" grpId="0" animBg="1"/>
      <p:bldP spid="2105" grpId="0" animBg="1"/>
      <p:bldP spid="2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41325" y="346075"/>
            <a:ext cx="1938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5) Phosphorus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295400" y="129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1336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1242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7338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3434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1816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60198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6294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7239000" y="12954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17525" y="1793875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6) Arsenic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295400" y="2667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71600" y="49990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858000" y="35512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6248400" y="35512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5638800" y="35512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4724400" y="35512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4114800" y="35512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3505200" y="35512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2098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31242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37338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43434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51054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58674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64770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7086600" y="2667000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1295400" y="3551237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2286000" y="35512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2895600" y="35512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295400" y="2716213"/>
            <a:ext cx="562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1s            2s                     2p                 3s                 3p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1279525" y="3565525"/>
            <a:ext cx="548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 4s                               3d                                        4p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593725" y="39878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7) Potassium</a:t>
            </a: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6248400" y="49990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5334000" y="49990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4495800" y="49990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3810000" y="49990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3124200" y="49990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2209800" y="49990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1371600" y="5851525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7467600" y="49990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>
            <a:off x="6858000" y="4999037"/>
            <a:ext cx="533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431925" y="5013325"/>
            <a:ext cx="619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1s         2s                      2p                    3s                    3p     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1447800" y="5927725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4s</a:t>
            </a:r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V="1">
            <a:off x="14478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1279525" y="1309688"/>
            <a:ext cx="587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1s          2s                      2p                   3s                   3p </a:t>
            </a: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V="1">
            <a:off x="22098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 flipV="1">
            <a:off x="32004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 flipV="1">
            <a:off x="38862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V="1">
            <a:off x="44196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V="1">
            <a:off x="53340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V="1">
            <a:off x="60960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V="1">
            <a:off x="67056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V="1">
            <a:off x="73152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V="1">
            <a:off x="14478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 flipV="1">
            <a:off x="22860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 flipV="1">
            <a:off x="32766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V="1">
            <a:off x="38862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 flipV="1">
            <a:off x="44196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V="1">
            <a:off x="51816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 flipV="1">
            <a:off x="60198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 flipV="1">
            <a:off x="66294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 flipV="1">
            <a:off x="71628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 flipV="1">
            <a:off x="1447800" y="31702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8" name="Line 66"/>
          <p:cNvSpPr>
            <a:spLocks noChangeShapeType="1"/>
          </p:cNvSpPr>
          <p:nvPr/>
        </p:nvSpPr>
        <p:spPr bwMode="auto">
          <a:xfrm flipV="1">
            <a:off x="2514600" y="31702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 flipV="1">
            <a:off x="30480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 flipV="1">
            <a:off x="36576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 flipV="1">
            <a:off x="42672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 flipV="1">
            <a:off x="48768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 flipV="1">
            <a:off x="57150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V="1">
            <a:off x="63246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5" name="Line 73"/>
          <p:cNvSpPr>
            <a:spLocks noChangeShapeType="1"/>
          </p:cNvSpPr>
          <p:nvPr/>
        </p:nvSpPr>
        <p:spPr bwMode="auto">
          <a:xfrm flipV="1">
            <a:off x="69342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 flipV="1">
            <a:off x="15240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1524000" y="5394325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 flipV="1">
            <a:off x="23622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 flipV="1">
            <a:off x="33528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 flipV="1">
            <a:off x="39624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 flipV="1">
            <a:off x="46482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 flipV="1">
            <a:off x="54864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 flipV="1">
            <a:off x="64008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 flipV="1">
            <a:off x="70104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 flipV="1">
            <a:off x="76200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16002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23622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33528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>
            <a:off x="40386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1" name="Line 89"/>
          <p:cNvSpPr>
            <a:spLocks noChangeShapeType="1"/>
          </p:cNvSpPr>
          <p:nvPr/>
        </p:nvSpPr>
        <p:spPr bwMode="auto">
          <a:xfrm>
            <a:off x="45720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>
            <a:off x="5486400" y="8382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3" name="Line 91"/>
          <p:cNvSpPr>
            <a:spLocks noChangeShapeType="1"/>
          </p:cNvSpPr>
          <p:nvPr/>
        </p:nvSpPr>
        <p:spPr bwMode="auto">
          <a:xfrm>
            <a:off x="16002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4" name="Line 92"/>
          <p:cNvSpPr>
            <a:spLocks noChangeShapeType="1"/>
          </p:cNvSpPr>
          <p:nvPr/>
        </p:nvSpPr>
        <p:spPr bwMode="auto">
          <a:xfrm>
            <a:off x="24384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>
            <a:off x="1600200" y="31702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6" name="Line 94"/>
          <p:cNvSpPr>
            <a:spLocks noChangeShapeType="1"/>
          </p:cNvSpPr>
          <p:nvPr/>
        </p:nvSpPr>
        <p:spPr bwMode="auto">
          <a:xfrm>
            <a:off x="2667000" y="31702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7" name="Line 95"/>
          <p:cNvSpPr>
            <a:spLocks noChangeShapeType="1"/>
          </p:cNvSpPr>
          <p:nvPr/>
        </p:nvSpPr>
        <p:spPr bwMode="auto">
          <a:xfrm>
            <a:off x="32004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8" name="Line 96"/>
          <p:cNvSpPr>
            <a:spLocks noChangeShapeType="1"/>
          </p:cNvSpPr>
          <p:nvPr/>
        </p:nvSpPr>
        <p:spPr bwMode="auto">
          <a:xfrm>
            <a:off x="34290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69" name="Line 97"/>
          <p:cNvSpPr>
            <a:spLocks noChangeShapeType="1"/>
          </p:cNvSpPr>
          <p:nvPr/>
        </p:nvSpPr>
        <p:spPr bwMode="auto">
          <a:xfrm>
            <a:off x="38100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0" name="Line 98"/>
          <p:cNvSpPr>
            <a:spLocks noChangeShapeType="1"/>
          </p:cNvSpPr>
          <p:nvPr/>
        </p:nvSpPr>
        <p:spPr bwMode="auto">
          <a:xfrm>
            <a:off x="40386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>
            <a:off x="44958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2" name="Line 100"/>
          <p:cNvSpPr>
            <a:spLocks noChangeShapeType="1"/>
          </p:cNvSpPr>
          <p:nvPr/>
        </p:nvSpPr>
        <p:spPr bwMode="auto">
          <a:xfrm>
            <a:off x="44196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3" name="Line 101"/>
          <p:cNvSpPr>
            <a:spLocks noChangeShapeType="1"/>
          </p:cNvSpPr>
          <p:nvPr/>
        </p:nvSpPr>
        <p:spPr bwMode="auto">
          <a:xfrm>
            <a:off x="5029200" y="30940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4" name="Line 102"/>
          <p:cNvSpPr>
            <a:spLocks noChangeShapeType="1"/>
          </p:cNvSpPr>
          <p:nvPr/>
        </p:nvSpPr>
        <p:spPr bwMode="auto">
          <a:xfrm>
            <a:off x="53340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5" name="Line 103"/>
          <p:cNvSpPr>
            <a:spLocks noChangeShapeType="1"/>
          </p:cNvSpPr>
          <p:nvPr/>
        </p:nvSpPr>
        <p:spPr bwMode="auto">
          <a:xfrm>
            <a:off x="61722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6" name="Line 104"/>
          <p:cNvSpPr>
            <a:spLocks noChangeShapeType="1"/>
          </p:cNvSpPr>
          <p:nvPr/>
        </p:nvSpPr>
        <p:spPr bwMode="auto">
          <a:xfrm>
            <a:off x="67818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7" name="Line 105"/>
          <p:cNvSpPr>
            <a:spLocks noChangeShapeType="1"/>
          </p:cNvSpPr>
          <p:nvPr/>
        </p:nvSpPr>
        <p:spPr bwMode="auto">
          <a:xfrm>
            <a:off x="7315200" y="22098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8" name="Line 106"/>
          <p:cNvSpPr>
            <a:spLocks noChangeShapeType="1"/>
          </p:cNvSpPr>
          <p:nvPr/>
        </p:nvSpPr>
        <p:spPr bwMode="auto">
          <a:xfrm>
            <a:off x="16764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79" name="Line 107"/>
          <p:cNvSpPr>
            <a:spLocks noChangeShapeType="1"/>
          </p:cNvSpPr>
          <p:nvPr/>
        </p:nvSpPr>
        <p:spPr bwMode="auto">
          <a:xfrm>
            <a:off x="25146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80" name="Line 108"/>
          <p:cNvSpPr>
            <a:spLocks noChangeShapeType="1"/>
          </p:cNvSpPr>
          <p:nvPr/>
        </p:nvSpPr>
        <p:spPr bwMode="auto">
          <a:xfrm>
            <a:off x="35052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81" name="Line 109"/>
          <p:cNvSpPr>
            <a:spLocks noChangeShapeType="1"/>
          </p:cNvSpPr>
          <p:nvPr/>
        </p:nvSpPr>
        <p:spPr bwMode="auto">
          <a:xfrm>
            <a:off x="41148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82" name="Line 110"/>
          <p:cNvSpPr>
            <a:spLocks noChangeShapeType="1"/>
          </p:cNvSpPr>
          <p:nvPr/>
        </p:nvSpPr>
        <p:spPr bwMode="auto">
          <a:xfrm>
            <a:off x="48006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83" name="Line 111"/>
          <p:cNvSpPr>
            <a:spLocks noChangeShapeType="1"/>
          </p:cNvSpPr>
          <p:nvPr/>
        </p:nvSpPr>
        <p:spPr bwMode="auto">
          <a:xfrm>
            <a:off x="56388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84" name="Line 112"/>
          <p:cNvSpPr>
            <a:spLocks noChangeShapeType="1"/>
          </p:cNvSpPr>
          <p:nvPr/>
        </p:nvSpPr>
        <p:spPr bwMode="auto">
          <a:xfrm>
            <a:off x="65532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85" name="Line 113"/>
          <p:cNvSpPr>
            <a:spLocks noChangeShapeType="1"/>
          </p:cNvSpPr>
          <p:nvPr/>
        </p:nvSpPr>
        <p:spPr bwMode="auto">
          <a:xfrm>
            <a:off x="71628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186" name="Line 114"/>
          <p:cNvSpPr>
            <a:spLocks noChangeShapeType="1"/>
          </p:cNvSpPr>
          <p:nvPr/>
        </p:nvSpPr>
        <p:spPr bwMode="auto">
          <a:xfrm>
            <a:off x="7772400" y="4541837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/>
      <p:bldP spid="3105" grpId="0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/>
      <p:bldP spid="3117" grpId="0"/>
      <p:bldP spid="3118" grpId="0" animBg="1"/>
      <p:bldP spid="3119" grpId="0"/>
      <p:bldP spid="3120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154" grpId="0" animBg="1"/>
      <p:bldP spid="3155" grpId="0" animBg="1"/>
      <p:bldP spid="3157" grpId="0" animBg="1"/>
      <p:bldP spid="3158" grpId="0" animBg="1"/>
      <p:bldP spid="3159" grpId="0" animBg="1"/>
      <p:bldP spid="3160" grpId="0" animBg="1"/>
      <p:bldP spid="3161" grpId="0" animBg="1"/>
      <p:bldP spid="3162" grpId="0" animBg="1"/>
      <p:bldP spid="3163" grpId="0" animBg="1"/>
      <p:bldP spid="3164" grpId="0" animBg="1"/>
      <p:bldP spid="3165" grpId="0" animBg="1"/>
      <p:bldP spid="3166" grpId="0" animBg="1"/>
      <p:bldP spid="3167" grpId="0" animBg="1"/>
      <p:bldP spid="3168" grpId="0" animBg="1"/>
      <p:bldP spid="3169" grpId="0" animBg="1"/>
      <p:bldP spid="3170" grpId="0" animBg="1"/>
      <p:bldP spid="3171" grpId="0" animBg="1"/>
      <p:bldP spid="3172" grpId="0" animBg="1"/>
      <p:bldP spid="3173" grpId="0" animBg="1"/>
      <p:bldP spid="3174" grpId="0" animBg="1"/>
      <p:bldP spid="3175" grpId="0" animBg="1"/>
      <p:bldP spid="3176" grpId="0" animBg="1"/>
      <p:bldP spid="3177" grpId="0" animBg="1"/>
      <p:bldP spid="3178" grpId="0" animBg="1"/>
      <p:bldP spid="3179" grpId="0" animBg="1"/>
      <p:bldP spid="3180" grpId="0" animBg="1"/>
      <p:bldP spid="3181" grpId="0" animBg="1"/>
      <p:bldP spid="3182" grpId="0" animBg="1"/>
      <p:bldP spid="3183" grpId="0" animBg="1"/>
      <p:bldP spid="3184" grpId="0" animBg="1"/>
      <p:bldP spid="3185" grpId="0" animBg="1"/>
      <p:bldP spid="31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93725" y="422275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8) Iron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3725" y="2327275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9) Tungsten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17525" y="4589462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10) Iodine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1430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7526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5146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9718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34290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41148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8006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2578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57150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64008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70866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7543800" y="11430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8001000" y="11430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143000" y="1079500"/>
            <a:ext cx="7254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>
                <a:solidFill>
                  <a:srgbClr val="C00000"/>
                </a:solidFill>
              </a:rPr>
              <a:t>1s      2s                2p                3s               3p               4s                       3d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1143000" y="17526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8382000" y="11430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600200" y="17526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2057400" y="17526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2743200" y="17526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8763000" y="11430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12192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19812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27432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32004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36576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43434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50292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54864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9436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65532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7162800" y="32004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7543800" y="32004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7924800" y="32004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12192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16764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21336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27432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34290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38862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43434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48006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52578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5943600" y="37338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6400800" y="37338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6781800" y="37338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3505200" y="42672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3886200" y="42672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4648200" y="42672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5029200" y="42672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7543800" y="37338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1219200" y="42672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>
            <a:off x="1676400" y="42672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>
            <a:off x="2133600" y="42672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2590800" y="42672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>
            <a:off x="3048000" y="42672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1219200" y="3200400"/>
            <a:ext cx="722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1s           2s                  2p                3s                3p              4s                   3d   </a:t>
            </a:r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>
            <a:off x="3429000" y="17526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>
            <a:off x="3886200" y="17526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>
            <a:off x="4343400" y="17526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>
            <a:off x="4800600" y="17526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>
            <a:off x="5257800" y="17526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1584325" y="1703388"/>
            <a:ext cx="3173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>
                <a:solidFill>
                  <a:srgbClr val="C00000"/>
                </a:solidFill>
              </a:rPr>
              <a:t>4p               5s                       4d</a:t>
            </a:r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>
            <a:off x="8305800" y="32004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>
            <a:off x="8763000" y="3200400"/>
            <a:ext cx="304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1660525" y="36957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4p               5s                         4d                               5p                6s</a:t>
            </a: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2590800" y="4114800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4f                                              5d</a:t>
            </a:r>
          </a:p>
        </p:txBody>
      </p:sp>
      <p:sp>
        <p:nvSpPr>
          <p:cNvPr id="4169" name="Line 73"/>
          <p:cNvSpPr>
            <a:spLocks noChangeShapeType="1"/>
          </p:cNvSpPr>
          <p:nvPr/>
        </p:nvSpPr>
        <p:spPr bwMode="auto">
          <a:xfrm>
            <a:off x="5410200" y="42672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>
            <a:off x="5867400" y="42672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>
            <a:off x="6324600" y="4267200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>
            <a:off x="12192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73" name="Line 77"/>
          <p:cNvSpPr>
            <a:spLocks noChangeShapeType="1"/>
          </p:cNvSpPr>
          <p:nvPr/>
        </p:nvSpPr>
        <p:spPr bwMode="auto">
          <a:xfrm>
            <a:off x="18288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74" name="Line 78"/>
          <p:cNvSpPr>
            <a:spLocks noChangeShapeType="1"/>
          </p:cNvSpPr>
          <p:nvPr/>
        </p:nvSpPr>
        <p:spPr bwMode="auto">
          <a:xfrm>
            <a:off x="25146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76" name="Line 80"/>
          <p:cNvSpPr>
            <a:spLocks noChangeShapeType="1"/>
          </p:cNvSpPr>
          <p:nvPr/>
        </p:nvSpPr>
        <p:spPr bwMode="auto">
          <a:xfrm>
            <a:off x="29718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77" name="Line 81"/>
          <p:cNvSpPr>
            <a:spLocks noChangeShapeType="1"/>
          </p:cNvSpPr>
          <p:nvPr/>
        </p:nvSpPr>
        <p:spPr bwMode="auto">
          <a:xfrm>
            <a:off x="34290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78" name="Line 82"/>
          <p:cNvSpPr>
            <a:spLocks noChangeShapeType="1"/>
          </p:cNvSpPr>
          <p:nvPr/>
        </p:nvSpPr>
        <p:spPr bwMode="auto">
          <a:xfrm>
            <a:off x="40386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79" name="Line 83"/>
          <p:cNvSpPr>
            <a:spLocks noChangeShapeType="1"/>
          </p:cNvSpPr>
          <p:nvPr/>
        </p:nvSpPr>
        <p:spPr bwMode="auto">
          <a:xfrm>
            <a:off x="47244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0" name="Line 84"/>
          <p:cNvSpPr>
            <a:spLocks noChangeShapeType="1"/>
          </p:cNvSpPr>
          <p:nvPr/>
        </p:nvSpPr>
        <p:spPr bwMode="auto">
          <a:xfrm>
            <a:off x="51816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>
            <a:off x="56388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2" name="Line 86"/>
          <p:cNvSpPr>
            <a:spLocks noChangeShapeType="1"/>
          </p:cNvSpPr>
          <p:nvPr/>
        </p:nvSpPr>
        <p:spPr bwMode="auto">
          <a:xfrm>
            <a:off x="62484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3" name="Line 87"/>
          <p:cNvSpPr>
            <a:spLocks noChangeShapeType="1"/>
          </p:cNvSpPr>
          <p:nvPr/>
        </p:nvSpPr>
        <p:spPr bwMode="auto">
          <a:xfrm>
            <a:off x="68580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>
            <a:off x="73152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5" name="Line 89"/>
          <p:cNvSpPr>
            <a:spLocks noChangeShapeType="1"/>
          </p:cNvSpPr>
          <p:nvPr/>
        </p:nvSpPr>
        <p:spPr bwMode="auto">
          <a:xfrm>
            <a:off x="77724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6" name="Line 90"/>
          <p:cNvSpPr>
            <a:spLocks noChangeShapeType="1"/>
          </p:cNvSpPr>
          <p:nvPr/>
        </p:nvSpPr>
        <p:spPr bwMode="auto">
          <a:xfrm>
            <a:off x="8229600" y="54625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>
            <a:off x="8686800" y="5462587"/>
            <a:ext cx="2286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8" name="Line 92"/>
          <p:cNvSpPr>
            <a:spLocks noChangeShapeType="1"/>
          </p:cNvSpPr>
          <p:nvPr/>
        </p:nvSpPr>
        <p:spPr bwMode="auto">
          <a:xfrm>
            <a:off x="12192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>
            <a:off x="16764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0" name="Line 94"/>
          <p:cNvSpPr>
            <a:spLocks noChangeShapeType="1"/>
          </p:cNvSpPr>
          <p:nvPr/>
        </p:nvSpPr>
        <p:spPr bwMode="auto">
          <a:xfrm>
            <a:off x="21336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1" name="Line 95"/>
          <p:cNvSpPr>
            <a:spLocks noChangeShapeType="1"/>
          </p:cNvSpPr>
          <p:nvPr/>
        </p:nvSpPr>
        <p:spPr bwMode="auto">
          <a:xfrm>
            <a:off x="28194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2" name="Line 96"/>
          <p:cNvSpPr>
            <a:spLocks noChangeShapeType="1"/>
          </p:cNvSpPr>
          <p:nvPr/>
        </p:nvSpPr>
        <p:spPr bwMode="auto">
          <a:xfrm>
            <a:off x="35052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3" name="Line 97"/>
          <p:cNvSpPr>
            <a:spLocks noChangeShapeType="1"/>
          </p:cNvSpPr>
          <p:nvPr/>
        </p:nvSpPr>
        <p:spPr bwMode="auto">
          <a:xfrm>
            <a:off x="39624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4" name="Line 98"/>
          <p:cNvSpPr>
            <a:spLocks noChangeShapeType="1"/>
          </p:cNvSpPr>
          <p:nvPr/>
        </p:nvSpPr>
        <p:spPr bwMode="auto">
          <a:xfrm>
            <a:off x="44196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5" name="Line 99"/>
          <p:cNvSpPr>
            <a:spLocks noChangeShapeType="1"/>
          </p:cNvSpPr>
          <p:nvPr/>
        </p:nvSpPr>
        <p:spPr bwMode="auto">
          <a:xfrm>
            <a:off x="48768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6" name="Line 100"/>
          <p:cNvSpPr>
            <a:spLocks noChangeShapeType="1"/>
          </p:cNvSpPr>
          <p:nvPr/>
        </p:nvSpPr>
        <p:spPr bwMode="auto">
          <a:xfrm>
            <a:off x="53340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7" name="Line 101"/>
          <p:cNvSpPr>
            <a:spLocks noChangeShapeType="1"/>
          </p:cNvSpPr>
          <p:nvPr/>
        </p:nvSpPr>
        <p:spPr bwMode="auto">
          <a:xfrm>
            <a:off x="59436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8" name="Line 102"/>
          <p:cNvSpPr>
            <a:spLocks noChangeShapeType="1"/>
          </p:cNvSpPr>
          <p:nvPr/>
        </p:nvSpPr>
        <p:spPr bwMode="auto">
          <a:xfrm>
            <a:off x="64008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99" name="Line 103"/>
          <p:cNvSpPr>
            <a:spLocks noChangeShapeType="1"/>
          </p:cNvSpPr>
          <p:nvPr/>
        </p:nvSpPr>
        <p:spPr bwMode="auto">
          <a:xfrm>
            <a:off x="6858000" y="6072187"/>
            <a:ext cx="381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1279525" y="5424487"/>
            <a:ext cx="694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1s      2s                 2p              3s                 3p               4s                       3d</a:t>
            </a:r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1660525" y="6034087"/>
            <a:ext cx="513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4p                5s                        4d                               5p</a:t>
            </a:r>
          </a:p>
        </p:txBody>
      </p:sp>
      <p:sp>
        <p:nvSpPr>
          <p:cNvPr id="4203" name="Line 107"/>
          <p:cNvSpPr>
            <a:spLocks noChangeShapeType="1"/>
          </p:cNvSpPr>
          <p:nvPr/>
        </p:nvSpPr>
        <p:spPr bwMode="auto">
          <a:xfrm flipV="1">
            <a:off x="1219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04" name="Line 108"/>
          <p:cNvSpPr>
            <a:spLocks noChangeShapeType="1"/>
          </p:cNvSpPr>
          <p:nvPr/>
        </p:nvSpPr>
        <p:spPr bwMode="auto">
          <a:xfrm flipV="1">
            <a:off x="19050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05" name="Line 109"/>
          <p:cNvSpPr>
            <a:spLocks noChangeShapeType="1"/>
          </p:cNvSpPr>
          <p:nvPr/>
        </p:nvSpPr>
        <p:spPr bwMode="auto">
          <a:xfrm flipV="1">
            <a:off x="25908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06" name="Line 110"/>
          <p:cNvSpPr>
            <a:spLocks noChangeShapeType="1"/>
          </p:cNvSpPr>
          <p:nvPr/>
        </p:nvSpPr>
        <p:spPr bwMode="auto">
          <a:xfrm flipV="1">
            <a:off x="30480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07" name="Line 111"/>
          <p:cNvSpPr>
            <a:spLocks noChangeShapeType="1"/>
          </p:cNvSpPr>
          <p:nvPr/>
        </p:nvSpPr>
        <p:spPr bwMode="auto">
          <a:xfrm flipV="1">
            <a:off x="3505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08" name="Line 112"/>
          <p:cNvSpPr>
            <a:spLocks noChangeShapeType="1"/>
          </p:cNvSpPr>
          <p:nvPr/>
        </p:nvSpPr>
        <p:spPr bwMode="auto">
          <a:xfrm flipV="1">
            <a:off x="12192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09" name="Line 113"/>
          <p:cNvSpPr>
            <a:spLocks noChangeShapeType="1"/>
          </p:cNvSpPr>
          <p:nvPr/>
        </p:nvSpPr>
        <p:spPr bwMode="auto">
          <a:xfrm flipV="1">
            <a:off x="16764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0" name="Line 114"/>
          <p:cNvSpPr>
            <a:spLocks noChangeShapeType="1"/>
          </p:cNvSpPr>
          <p:nvPr/>
        </p:nvSpPr>
        <p:spPr bwMode="auto">
          <a:xfrm flipV="1">
            <a:off x="21336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1" name="Line 115"/>
          <p:cNvSpPr>
            <a:spLocks noChangeShapeType="1"/>
          </p:cNvSpPr>
          <p:nvPr/>
        </p:nvSpPr>
        <p:spPr bwMode="auto">
          <a:xfrm flipV="1">
            <a:off x="28194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2" name="Line 116"/>
          <p:cNvSpPr>
            <a:spLocks noChangeShapeType="1"/>
          </p:cNvSpPr>
          <p:nvPr/>
        </p:nvSpPr>
        <p:spPr bwMode="auto">
          <a:xfrm flipV="1">
            <a:off x="41910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3" name="Line 117"/>
          <p:cNvSpPr>
            <a:spLocks noChangeShapeType="1"/>
          </p:cNvSpPr>
          <p:nvPr/>
        </p:nvSpPr>
        <p:spPr bwMode="auto">
          <a:xfrm flipV="1">
            <a:off x="48768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4" name="Line 118"/>
          <p:cNvSpPr>
            <a:spLocks noChangeShapeType="1"/>
          </p:cNvSpPr>
          <p:nvPr/>
        </p:nvSpPr>
        <p:spPr bwMode="auto">
          <a:xfrm flipV="1">
            <a:off x="5410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5" name="Line 119"/>
          <p:cNvSpPr>
            <a:spLocks noChangeShapeType="1"/>
          </p:cNvSpPr>
          <p:nvPr/>
        </p:nvSpPr>
        <p:spPr bwMode="auto">
          <a:xfrm flipV="1">
            <a:off x="35052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 flipV="1">
            <a:off x="39624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7" name="Line 121"/>
          <p:cNvSpPr>
            <a:spLocks noChangeShapeType="1"/>
          </p:cNvSpPr>
          <p:nvPr/>
        </p:nvSpPr>
        <p:spPr bwMode="auto">
          <a:xfrm flipV="1">
            <a:off x="44196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8" name="Line 122"/>
          <p:cNvSpPr>
            <a:spLocks noChangeShapeType="1"/>
          </p:cNvSpPr>
          <p:nvPr/>
        </p:nvSpPr>
        <p:spPr bwMode="auto">
          <a:xfrm flipV="1">
            <a:off x="48768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19" name="Line 123"/>
          <p:cNvSpPr>
            <a:spLocks noChangeShapeType="1"/>
          </p:cNvSpPr>
          <p:nvPr/>
        </p:nvSpPr>
        <p:spPr bwMode="auto">
          <a:xfrm flipV="1">
            <a:off x="52578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0" name="Line 124"/>
          <p:cNvSpPr>
            <a:spLocks noChangeShapeType="1"/>
          </p:cNvSpPr>
          <p:nvPr/>
        </p:nvSpPr>
        <p:spPr bwMode="auto">
          <a:xfrm flipV="1">
            <a:off x="5791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1" name="Line 125"/>
          <p:cNvSpPr>
            <a:spLocks noChangeShapeType="1"/>
          </p:cNvSpPr>
          <p:nvPr/>
        </p:nvSpPr>
        <p:spPr bwMode="auto">
          <a:xfrm flipV="1">
            <a:off x="64770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2" name="Line 126"/>
          <p:cNvSpPr>
            <a:spLocks noChangeShapeType="1"/>
          </p:cNvSpPr>
          <p:nvPr/>
        </p:nvSpPr>
        <p:spPr bwMode="auto">
          <a:xfrm flipV="1">
            <a:off x="71628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3" name="Line 127"/>
          <p:cNvSpPr>
            <a:spLocks noChangeShapeType="1"/>
          </p:cNvSpPr>
          <p:nvPr/>
        </p:nvSpPr>
        <p:spPr bwMode="auto">
          <a:xfrm flipV="1">
            <a:off x="76200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4" name="Line 128"/>
          <p:cNvSpPr>
            <a:spLocks noChangeShapeType="1"/>
          </p:cNvSpPr>
          <p:nvPr/>
        </p:nvSpPr>
        <p:spPr bwMode="auto">
          <a:xfrm flipV="1">
            <a:off x="8077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5" name="Line 129"/>
          <p:cNvSpPr>
            <a:spLocks noChangeShapeType="1"/>
          </p:cNvSpPr>
          <p:nvPr/>
        </p:nvSpPr>
        <p:spPr bwMode="auto">
          <a:xfrm flipV="1">
            <a:off x="8458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6" name="Line 130"/>
          <p:cNvSpPr>
            <a:spLocks noChangeShapeType="1"/>
          </p:cNvSpPr>
          <p:nvPr/>
        </p:nvSpPr>
        <p:spPr bwMode="auto">
          <a:xfrm flipV="1">
            <a:off x="8839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7" name="Line 131"/>
          <p:cNvSpPr>
            <a:spLocks noChangeShapeType="1"/>
          </p:cNvSpPr>
          <p:nvPr/>
        </p:nvSpPr>
        <p:spPr bwMode="auto">
          <a:xfrm flipV="1">
            <a:off x="13716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8" name="Line 132"/>
          <p:cNvSpPr>
            <a:spLocks noChangeShapeType="1"/>
          </p:cNvSpPr>
          <p:nvPr/>
        </p:nvSpPr>
        <p:spPr bwMode="auto">
          <a:xfrm flipV="1">
            <a:off x="20574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29" name="Line 133"/>
          <p:cNvSpPr>
            <a:spLocks noChangeShapeType="1"/>
          </p:cNvSpPr>
          <p:nvPr/>
        </p:nvSpPr>
        <p:spPr bwMode="auto">
          <a:xfrm flipV="1">
            <a:off x="28194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0" name="Line 134"/>
          <p:cNvSpPr>
            <a:spLocks noChangeShapeType="1"/>
          </p:cNvSpPr>
          <p:nvPr/>
        </p:nvSpPr>
        <p:spPr bwMode="auto">
          <a:xfrm flipV="1">
            <a:off x="32766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1" name="Line 135"/>
          <p:cNvSpPr>
            <a:spLocks noChangeShapeType="1"/>
          </p:cNvSpPr>
          <p:nvPr/>
        </p:nvSpPr>
        <p:spPr bwMode="auto">
          <a:xfrm flipV="1">
            <a:off x="37338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2" name="Line 136"/>
          <p:cNvSpPr>
            <a:spLocks noChangeShapeType="1"/>
          </p:cNvSpPr>
          <p:nvPr/>
        </p:nvSpPr>
        <p:spPr bwMode="auto">
          <a:xfrm flipV="1">
            <a:off x="44196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3" name="Line 137"/>
          <p:cNvSpPr>
            <a:spLocks noChangeShapeType="1"/>
          </p:cNvSpPr>
          <p:nvPr/>
        </p:nvSpPr>
        <p:spPr bwMode="auto">
          <a:xfrm flipV="1">
            <a:off x="51054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4" name="Line 138"/>
          <p:cNvSpPr>
            <a:spLocks noChangeShapeType="1"/>
          </p:cNvSpPr>
          <p:nvPr/>
        </p:nvSpPr>
        <p:spPr bwMode="auto">
          <a:xfrm flipV="1">
            <a:off x="55626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5" name="Line 139"/>
          <p:cNvSpPr>
            <a:spLocks noChangeShapeType="1"/>
          </p:cNvSpPr>
          <p:nvPr/>
        </p:nvSpPr>
        <p:spPr bwMode="auto">
          <a:xfrm flipV="1">
            <a:off x="60198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6" name="Line 140"/>
          <p:cNvSpPr>
            <a:spLocks noChangeShapeType="1"/>
          </p:cNvSpPr>
          <p:nvPr/>
        </p:nvSpPr>
        <p:spPr bwMode="auto">
          <a:xfrm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7" name="Line 141"/>
          <p:cNvSpPr>
            <a:spLocks noChangeShapeType="1"/>
          </p:cNvSpPr>
          <p:nvPr/>
        </p:nvSpPr>
        <p:spPr bwMode="auto">
          <a:xfrm flipV="1">
            <a:off x="72390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8" name="Line 142"/>
          <p:cNvSpPr>
            <a:spLocks noChangeShapeType="1"/>
          </p:cNvSpPr>
          <p:nvPr/>
        </p:nvSpPr>
        <p:spPr bwMode="auto">
          <a:xfrm flipV="1">
            <a:off x="76200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39" name="Line 143"/>
          <p:cNvSpPr>
            <a:spLocks noChangeShapeType="1"/>
          </p:cNvSpPr>
          <p:nvPr/>
        </p:nvSpPr>
        <p:spPr bwMode="auto">
          <a:xfrm flipV="1">
            <a:off x="12954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0" name="Line 144"/>
          <p:cNvSpPr>
            <a:spLocks noChangeShapeType="1"/>
          </p:cNvSpPr>
          <p:nvPr/>
        </p:nvSpPr>
        <p:spPr bwMode="auto">
          <a:xfrm flipV="1">
            <a:off x="18288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1" name="Line 145"/>
          <p:cNvSpPr>
            <a:spLocks noChangeShapeType="1"/>
          </p:cNvSpPr>
          <p:nvPr/>
        </p:nvSpPr>
        <p:spPr bwMode="auto">
          <a:xfrm flipV="1">
            <a:off x="22098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2" name="Line 146"/>
          <p:cNvSpPr>
            <a:spLocks noChangeShapeType="1"/>
          </p:cNvSpPr>
          <p:nvPr/>
        </p:nvSpPr>
        <p:spPr bwMode="auto">
          <a:xfrm flipV="1">
            <a:off x="28956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3" name="Line 147"/>
          <p:cNvSpPr>
            <a:spLocks noChangeShapeType="1"/>
          </p:cNvSpPr>
          <p:nvPr/>
        </p:nvSpPr>
        <p:spPr bwMode="auto">
          <a:xfrm flipV="1">
            <a:off x="35052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4" name="Line 148"/>
          <p:cNvSpPr>
            <a:spLocks noChangeShapeType="1"/>
          </p:cNvSpPr>
          <p:nvPr/>
        </p:nvSpPr>
        <p:spPr bwMode="auto">
          <a:xfrm flipV="1">
            <a:off x="38862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5" name="Line 149"/>
          <p:cNvSpPr>
            <a:spLocks noChangeShapeType="1"/>
          </p:cNvSpPr>
          <p:nvPr/>
        </p:nvSpPr>
        <p:spPr bwMode="auto">
          <a:xfrm flipV="1">
            <a:off x="44958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6" name="Line 150"/>
          <p:cNvSpPr>
            <a:spLocks noChangeShapeType="1"/>
          </p:cNvSpPr>
          <p:nvPr/>
        </p:nvSpPr>
        <p:spPr bwMode="auto">
          <a:xfrm flipV="1">
            <a:off x="48768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7" name="Line 151"/>
          <p:cNvSpPr>
            <a:spLocks noChangeShapeType="1"/>
          </p:cNvSpPr>
          <p:nvPr/>
        </p:nvSpPr>
        <p:spPr bwMode="auto">
          <a:xfrm flipV="1">
            <a:off x="53340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8" name="Line 152"/>
          <p:cNvSpPr>
            <a:spLocks noChangeShapeType="1"/>
          </p:cNvSpPr>
          <p:nvPr/>
        </p:nvSpPr>
        <p:spPr bwMode="auto">
          <a:xfrm flipV="1">
            <a:off x="60198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49" name="Line 153"/>
          <p:cNvSpPr>
            <a:spLocks noChangeShapeType="1"/>
          </p:cNvSpPr>
          <p:nvPr/>
        </p:nvSpPr>
        <p:spPr bwMode="auto">
          <a:xfrm flipV="1">
            <a:off x="80010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0" name="Line 154"/>
          <p:cNvSpPr>
            <a:spLocks noChangeShapeType="1"/>
          </p:cNvSpPr>
          <p:nvPr/>
        </p:nvSpPr>
        <p:spPr bwMode="auto">
          <a:xfrm flipV="1">
            <a:off x="83820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1" name="Line 155"/>
          <p:cNvSpPr>
            <a:spLocks noChangeShapeType="1"/>
          </p:cNvSpPr>
          <p:nvPr/>
        </p:nvSpPr>
        <p:spPr bwMode="auto">
          <a:xfrm flipV="1">
            <a:off x="88392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2" name="Line 156"/>
          <p:cNvSpPr>
            <a:spLocks noChangeShapeType="1"/>
          </p:cNvSpPr>
          <p:nvPr/>
        </p:nvSpPr>
        <p:spPr bwMode="auto">
          <a:xfrm flipV="1">
            <a:off x="64770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3" name="Line 157"/>
          <p:cNvSpPr>
            <a:spLocks noChangeShapeType="1"/>
          </p:cNvSpPr>
          <p:nvPr/>
        </p:nvSpPr>
        <p:spPr bwMode="auto">
          <a:xfrm flipV="1">
            <a:off x="68580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4" name="Line 158"/>
          <p:cNvSpPr>
            <a:spLocks noChangeShapeType="1"/>
          </p:cNvSpPr>
          <p:nvPr/>
        </p:nvSpPr>
        <p:spPr bwMode="auto">
          <a:xfrm flipV="1">
            <a:off x="76200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5" name="Line 159"/>
          <p:cNvSpPr>
            <a:spLocks noChangeShapeType="1"/>
          </p:cNvSpPr>
          <p:nvPr/>
        </p:nvSpPr>
        <p:spPr bwMode="auto">
          <a:xfrm flipV="1">
            <a:off x="12954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6" name="Line 160"/>
          <p:cNvSpPr>
            <a:spLocks noChangeShapeType="1"/>
          </p:cNvSpPr>
          <p:nvPr/>
        </p:nvSpPr>
        <p:spPr bwMode="auto">
          <a:xfrm flipV="1">
            <a:off x="18288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7" name="Line 161"/>
          <p:cNvSpPr>
            <a:spLocks noChangeShapeType="1"/>
          </p:cNvSpPr>
          <p:nvPr/>
        </p:nvSpPr>
        <p:spPr bwMode="auto">
          <a:xfrm flipV="1">
            <a:off x="22860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8" name="Line 162"/>
          <p:cNvSpPr>
            <a:spLocks noChangeShapeType="1"/>
          </p:cNvSpPr>
          <p:nvPr/>
        </p:nvSpPr>
        <p:spPr bwMode="auto">
          <a:xfrm flipV="1">
            <a:off x="27432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59" name="Line 163"/>
          <p:cNvSpPr>
            <a:spLocks noChangeShapeType="1"/>
          </p:cNvSpPr>
          <p:nvPr/>
        </p:nvSpPr>
        <p:spPr bwMode="auto">
          <a:xfrm flipV="1">
            <a:off x="32004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0" name="Line 164"/>
          <p:cNvSpPr>
            <a:spLocks noChangeShapeType="1"/>
          </p:cNvSpPr>
          <p:nvPr/>
        </p:nvSpPr>
        <p:spPr bwMode="auto">
          <a:xfrm flipV="1">
            <a:off x="35814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1" name="Line 165"/>
          <p:cNvSpPr>
            <a:spLocks noChangeShapeType="1"/>
          </p:cNvSpPr>
          <p:nvPr/>
        </p:nvSpPr>
        <p:spPr bwMode="auto">
          <a:xfrm flipV="1">
            <a:off x="39624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2" name="Line 166"/>
          <p:cNvSpPr>
            <a:spLocks noChangeShapeType="1"/>
          </p:cNvSpPr>
          <p:nvPr/>
        </p:nvSpPr>
        <p:spPr bwMode="auto">
          <a:xfrm flipV="1">
            <a:off x="47244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3" name="Line 167"/>
          <p:cNvSpPr>
            <a:spLocks noChangeShapeType="1"/>
          </p:cNvSpPr>
          <p:nvPr/>
        </p:nvSpPr>
        <p:spPr bwMode="auto">
          <a:xfrm flipV="1">
            <a:off x="51054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4" name="Line 168"/>
          <p:cNvSpPr>
            <a:spLocks noChangeShapeType="1"/>
          </p:cNvSpPr>
          <p:nvPr/>
        </p:nvSpPr>
        <p:spPr bwMode="auto">
          <a:xfrm flipV="1">
            <a:off x="55626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5" name="Line 169"/>
          <p:cNvSpPr>
            <a:spLocks noChangeShapeType="1"/>
          </p:cNvSpPr>
          <p:nvPr/>
        </p:nvSpPr>
        <p:spPr bwMode="auto">
          <a:xfrm flipV="1">
            <a:off x="59436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6" name="Line 170"/>
          <p:cNvSpPr>
            <a:spLocks noChangeShapeType="1"/>
          </p:cNvSpPr>
          <p:nvPr/>
        </p:nvSpPr>
        <p:spPr bwMode="auto">
          <a:xfrm flipV="1">
            <a:off x="12954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7" name="Line 171"/>
          <p:cNvSpPr>
            <a:spLocks noChangeShapeType="1"/>
          </p:cNvSpPr>
          <p:nvPr/>
        </p:nvSpPr>
        <p:spPr bwMode="auto">
          <a:xfrm flipV="1">
            <a:off x="19050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8" name="Line 172"/>
          <p:cNvSpPr>
            <a:spLocks noChangeShapeType="1"/>
          </p:cNvSpPr>
          <p:nvPr/>
        </p:nvSpPr>
        <p:spPr bwMode="auto">
          <a:xfrm flipV="1">
            <a:off x="25908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69" name="Line 173"/>
          <p:cNvSpPr>
            <a:spLocks noChangeShapeType="1"/>
          </p:cNvSpPr>
          <p:nvPr/>
        </p:nvSpPr>
        <p:spPr bwMode="auto">
          <a:xfrm flipV="1">
            <a:off x="30480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0" name="Line 174"/>
          <p:cNvSpPr>
            <a:spLocks noChangeShapeType="1"/>
          </p:cNvSpPr>
          <p:nvPr/>
        </p:nvSpPr>
        <p:spPr bwMode="auto">
          <a:xfrm flipV="1">
            <a:off x="35052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1" name="Line 175"/>
          <p:cNvSpPr>
            <a:spLocks noChangeShapeType="1"/>
          </p:cNvSpPr>
          <p:nvPr/>
        </p:nvSpPr>
        <p:spPr bwMode="auto">
          <a:xfrm flipV="1">
            <a:off x="41148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2" name="Line 176"/>
          <p:cNvSpPr>
            <a:spLocks noChangeShapeType="1"/>
          </p:cNvSpPr>
          <p:nvPr/>
        </p:nvSpPr>
        <p:spPr bwMode="auto">
          <a:xfrm flipV="1">
            <a:off x="48768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3" name="Line 177"/>
          <p:cNvSpPr>
            <a:spLocks noChangeShapeType="1"/>
          </p:cNvSpPr>
          <p:nvPr/>
        </p:nvSpPr>
        <p:spPr bwMode="auto">
          <a:xfrm flipV="1">
            <a:off x="52578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4" name="Line 178"/>
          <p:cNvSpPr>
            <a:spLocks noChangeShapeType="1"/>
          </p:cNvSpPr>
          <p:nvPr/>
        </p:nvSpPr>
        <p:spPr bwMode="auto">
          <a:xfrm flipV="1">
            <a:off x="57150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5" name="Line 179"/>
          <p:cNvSpPr>
            <a:spLocks noChangeShapeType="1"/>
          </p:cNvSpPr>
          <p:nvPr/>
        </p:nvSpPr>
        <p:spPr bwMode="auto">
          <a:xfrm flipV="1">
            <a:off x="63246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6" name="Line 180"/>
          <p:cNvSpPr>
            <a:spLocks noChangeShapeType="1"/>
          </p:cNvSpPr>
          <p:nvPr/>
        </p:nvSpPr>
        <p:spPr bwMode="auto">
          <a:xfrm flipV="1">
            <a:off x="69342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7" name="Line 181"/>
          <p:cNvSpPr>
            <a:spLocks noChangeShapeType="1"/>
          </p:cNvSpPr>
          <p:nvPr/>
        </p:nvSpPr>
        <p:spPr bwMode="auto">
          <a:xfrm flipV="1">
            <a:off x="73914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8" name="Line 182"/>
          <p:cNvSpPr>
            <a:spLocks noChangeShapeType="1"/>
          </p:cNvSpPr>
          <p:nvPr/>
        </p:nvSpPr>
        <p:spPr bwMode="auto">
          <a:xfrm flipV="1">
            <a:off x="78486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79" name="Line 183"/>
          <p:cNvSpPr>
            <a:spLocks noChangeShapeType="1"/>
          </p:cNvSpPr>
          <p:nvPr/>
        </p:nvSpPr>
        <p:spPr bwMode="auto">
          <a:xfrm flipV="1">
            <a:off x="83058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0" name="Line 184"/>
          <p:cNvSpPr>
            <a:spLocks noChangeShapeType="1"/>
          </p:cNvSpPr>
          <p:nvPr/>
        </p:nvSpPr>
        <p:spPr bwMode="auto">
          <a:xfrm flipV="1">
            <a:off x="86868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1" name="Line 185"/>
          <p:cNvSpPr>
            <a:spLocks noChangeShapeType="1"/>
          </p:cNvSpPr>
          <p:nvPr/>
        </p:nvSpPr>
        <p:spPr bwMode="auto">
          <a:xfrm flipV="1">
            <a:off x="12954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2" name="Line 186"/>
          <p:cNvSpPr>
            <a:spLocks noChangeShapeType="1"/>
          </p:cNvSpPr>
          <p:nvPr/>
        </p:nvSpPr>
        <p:spPr bwMode="auto">
          <a:xfrm flipV="1">
            <a:off x="18288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3" name="Line 187"/>
          <p:cNvSpPr>
            <a:spLocks noChangeShapeType="1"/>
          </p:cNvSpPr>
          <p:nvPr/>
        </p:nvSpPr>
        <p:spPr bwMode="auto">
          <a:xfrm flipV="1">
            <a:off x="22098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4" name="Line 188"/>
          <p:cNvSpPr>
            <a:spLocks noChangeShapeType="1"/>
          </p:cNvSpPr>
          <p:nvPr/>
        </p:nvSpPr>
        <p:spPr bwMode="auto">
          <a:xfrm flipV="1">
            <a:off x="28956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5" name="Line 189"/>
          <p:cNvSpPr>
            <a:spLocks noChangeShapeType="1"/>
          </p:cNvSpPr>
          <p:nvPr/>
        </p:nvSpPr>
        <p:spPr bwMode="auto">
          <a:xfrm flipV="1">
            <a:off x="35814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6" name="Line 190"/>
          <p:cNvSpPr>
            <a:spLocks noChangeShapeType="1"/>
          </p:cNvSpPr>
          <p:nvPr/>
        </p:nvSpPr>
        <p:spPr bwMode="auto">
          <a:xfrm flipV="1">
            <a:off x="40386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7" name="Line 191"/>
          <p:cNvSpPr>
            <a:spLocks noChangeShapeType="1"/>
          </p:cNvSpPr>
          <p:nvPr/>
        </p:nvSpPr>
        <p:spPr bwMode="auto">
          <a:xfrm flipV="1">
            <a:off x="44958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8" name="Line 192"/>
          <p:cNvSpPr>
            <a:spLocks noChangeShapeType="1"/>
          </p:cNvSpPr>
          <p:nvPr/>
        </p:nvSpPr>
        <p:spPr bwMode="auto">
          <a:xfrm flipV="1">
            <a:off x="49530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89" name="Line 193"/>
          <p:cNvSpPr>
            <a:spLocks noChangeShapeType="1"/>
          </p:cNvSpPr>
          <p:nvPr/>
        </p:nvSpPr>
        <p:spPr bwMode="auto">
          <a:xfrm flipV="1">
            <a:off x="54102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0" name="Line 194"/>
          <p:cNvSpPr>
            <a:spLocks noChangeShapeType="1"/>
          </p:cNvSpPr>
          <p:nvPr/>
        </p:nvSpPr>
        <p:spPr bwMode="auto">
          <a:xfrm flipV="1">
            <a:off x="60198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1" name="Line 195"/>
          <p:cNvSpPr>
            <a:spLocks noChangeShapeType="1"/>
          </p:cNvSpPr>
          <p:nvPr/>
        </p:nvSpPr>
        <p:spPr bwMode="auto">
          <a:xfrm flipV="1">
            <a:off x="64770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2" name="Line 196"/>
          <p:cNvSpPr>
            <a:spLocks noChangeShapeType="1"/>
          </p:cNvSpPr>
          <p:nvPr/>
        </p:nvSpPr>
        <p:spPr bwMode="auto">
          <a:xfrm flipV="1">
            <a:off x="69342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3" name="Line 197"/>
          <p:cNvSpPr>
            <a:spLocks noChangeShapeType="1"/>
          </p:cNvSpPr>
          <p:nvPr/>
        </p:nvSpPr>
        <p:spPr bwMode="auto">
          <a:xfrm>
            <a:off x="13716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4" name="Line 198"/>
          <p:cNvSpPr>
            <a:spLocks noChangeShapeType="1"/>
          </p:cNvSpPr>
          <p:nvPr/>
        </p:nvSpPr>
        <p:spPr bwMode="auto">
          <a:xfrm>
            <a:off x="20574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5" name="Line 199"/>
          <p:cNvSpPr>
            <a:spLocks noChangeShapeType="1"/>
          </p:cNvSpPr>
          <p:nvPr/>
        </p:nvSpPr>
        <p:spPr bwMode="auto">
          <a:xfrm>
            <a:off x="13716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6" name="Line 200"/>
          <p:cNvSpPr>
            <a:spLocks noChangeShapeType="1"/>
          </p:cNvSpPr>
          <p:nvPr/>
        </p:nvSpPr>
        <p:spPr bwMode="auto">
          <a:xfrm>
            <a:off x="18288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7" name="Line 201"/>
          <p:cNvSpPr>
            <a:spLocks noChangeShapeType="1"/>
          </p:cNvSpPr>
          <p:nvPr/>
        </p:nvSpPr>
        <p:spPr bwMode="auto">
          <a:xfrm>
            <a:off x="22860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8" name="Line 202"/>
          <p:cNvSpPr>
            <a:spLocks noChangeShapeType="1"/>
          </p:cNvSpPr>
          <p:nvPr/>
        </p:nvSpPr>
        <p:spPr bwMode="auto">
          <a:xfrm>
            <a:off x="26670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99" name="Line 203"/>
          <p:cNvSpPr>
            <a:spLocks noChangeShapeType="1"/>
          </p:cNvSpPr>
          <p:nvPr/>
        </p:nvSpPr>
        <p:spPr bwMode="auto">
          <a:xfrm>
            <a:off x="3124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00" name="Line 204"/>
          <p:cNvSpPr>
            <a:spLocks noChangeShapeType="1"/>
          </p:cNvSpPr>
          <p:nvPr/>
        </p:nvSpPr>
        <p:spPr bwMode="auto">
          <a:xfrm>
            <a:off x="35814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01" name="Line 205"/>
          <p:cNvSpPr>
            <a:spLocks noChangeShapeType="1"/>
          </p:cNvSpPr>
          <p:nvPr/>
        </p:nvSpPr>
        <p:spPr bwMode="auto">
          <a:xfrm>
            <a:off x="29718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02" name="Line 206"/>
          <p:cNvSpPr>
            <a:spLocks noChangeShapeType="1"/>
          </p:cNvSpPr>
          <p:nvPr/>
        </p:nvSpPr>
        <p:spPr bwMode="auto">
          <a:xfrm>
            <a:off x="3581400" y="1447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03" name="Line 207"/>
          <p:cNvSpPr>
            <a:spLocks noChangeShapeType="1"/>
          </p:cNvSpPr>
          <p:nvPr/>
        </p:nvSpPr>
        <p:spPr bwMode="auto">
          <a:xfrm>
            <a:off x="43434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04" name="Line 208"/>
          <p:cNvSpPr>
            <a:spLocks noChangeShapeType="1"/>
          </p:cNvSpPr>
          <p:nvPr/>
        </p:nvSpPr>
        <p:spPr bwMode="auto">
          <a:xfrm>
            <a:off x="5029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05" name="Line 209"/>
          <p:cNvSpPr>
            <a:spLocks noChangeShapeType="1"/>
          </p:cNvSpPr>
          <p:nvPr/>
        </p:nvSpPr>
        <p:spPr bwMode="auto">
          <a:xfrm>
            <a:off x="55626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06" name="Line 210"/>
          <p:cNvSpPr>
            <a:spLocks noChangeShapeType="1"/>
          </p:cNvSpPr>
          <p:nvPr/>
        </p:nvSpPr>
        <p:spPr bwMode="auto">
          <a:xfrm>
            <a:off x="58674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08" name="Line 212"/>
          <p:cNvSpPr>
            <a:spLocks noChangeShapeType="1"/>
          </p:cNvSpPr>
          <p:nvPr/>
        </p:nvSpPr>
        <p:spPr bwMode="auto">
          <a:xfrm>
            <a:off x="66294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09" name="Line 213"/>
          <p:cNvSpPr>
            <a:spLocks noChangeShapeType="1"/>
          </p:cNvSpPr>
          <p:nvPr/>
        </p:nvSpPr>
        <p:spPr bwMode="auto">
          <a:xfrm>
            <a:off x="89916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0" name="Line 214"/>
          <p:cNvSpPr>
            <a:spLocks noChangeShapeType="1"/>
          </p:cNvSpPr>
          <p:nvPr/>
        </p:nvSpPr>
        <p:spPr bwMode="auto">
          <a:xfrm>
            <a:off x="85344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1" name="Line 215"/>
          <p:cNvSpPr>
            <a:spLocks noChangeShapeType="1"/>
          </p:cNvSpPr>
          <p:nvPr/>
        </p:nvSpPr>
        <p:spPr bwMode="auto">
          <a:xfrm>
            <a:off x="81534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2" name="Line 216"/>
          <p:cNvSpPr>
            <a:spLocks noChangeShapeType="1"/>
          </p:cNvSpPr>
          <p:nvPr/>
        </p:nvSpPr>
        <p:spPr bwMode="auto">
          <a:xfrm>
            <a:off x="77724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3" name="Line 217"/>
          <p:cNvSpPr>
            <a:spLocks noChangeShapeType="1"/>
          </p:cNvSpPr>
          <p:nvPr/>
        </p:nvSpPr>
        <p:spPr bwMode="auto">
          <a:xfrm>
            <a:off x="7315200" y="838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4" name="Line 218"/>
          <p:cNvSpPr>
            <a:spLocks noChangeShapeType="1"/>
          </p:cNvSpPr>
          <p:nvPr/>
        </p:nvSpPr>
        <p:spPr bwMode="auto">
          <a:xfrm>
            <a:off x="15240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5" name="Line 219"/>
          <p:cNvSpPr>
            <a:spLocks noChangeShapeType="1"/>
          </p:cNvSpPr>
          <p:nvPr/>
        </p:nvSpPr>
        <p:spPr bwMode="auto">
          <a:xfrm>
            <a:off x="14478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6" name="Line 220"/>
          <p:cNvSpPr>
            <a:spLocks noChangeShapeType="1"/>
          </p:cNvSpPr>
          <p:nvPr/>
        </p:nvSpPr>
        <p:spPr bwMode="auto">
          <a:xfrm>
            <a:off x="14478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7" name="Line 221"/>
          <p:cNvSpPr>
            <a:spLocks noChangeShapeType="1"/>
          </p:cNvSpPr>
          <p:nvPr/>
        </p:nvSpPr>
        <p:spPr bwMode="auto">
          <a:xfrm>
            <a:off x="19050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8" name="Line 222"/>
          <p:cNvSpPr>
            <a:spLocks noChangeShapeType="1"/>
          </p:cNvSpPr>
          <p:nvPr/>
        </p:nvSpPr>
        <p:spPr bwMode="auto">
          <a:xfrm>
            <a:off x="19050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19" name="Line 223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0" name="Line 224"/>
          <p:cNvSpPr>
            <a:spLocks noChangeShapeType="1"/>
          </p:cNvSpPr>
          <p:nvPr/>
        </p:nvSpPr>
        <p:spPr bwMode="auto">
          <a:xfrm>
            <a:off x="21336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1" name="Line 225"/>
          <p:cNvSpPr>
            <a:spLocks noChangeShapeType="1"/>
          </p:cNvSpPr>
          <p:nvPr/>
        </p:nvSpPr>
        <p:spPr bwMode="auto">
          <a:xfrm>
            <a:off x="22860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2" name="Line 226"/>
          <p:cNvSpPr>
            <a:spLocks noChangeShapeType="1"/>
          </p:cNvSpPr>
          <p:nvPr/>
        </p:nvSpPr>
        <p:spPr bwMode="auto">
          <a:xfrm>
            <a:off x="28194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3" name="Line 227"/>
          <p:cNvSpPr>
            <a:spLocks noChangeShapeType="1"/>
          </p:cNvSpPr>
          <p:nvPr/>
        </p:nvSpPr>
        <p:spPr bwMode="auto">
          <a:xfrm>
            <a:off x="28956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4" name="Line 228"/>
          <p:cNvSpPr>
            <a:spLocks noChangeShapeType="1"/>
          </p:cNvSpPr>
          <p:nvPr/>
        </p:nvSpPr>
        <p:spPr bwMode="auto">
          <a:xfrm>
            <a:off x="33528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5" name="Line 229"/>
          <p:cNvSpPr>
            <a:spLocks noChangeShapeType="1"/>
          </p:cNvSpPr>
          <p:nvPr/>
        </p:nvSpPr>
        <p:spPr bwMode="auto">
          <a:xfrm>
            <a:off x="38100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6" name="Line 230"/>
          <p:cNvSpPr>
            <a:spLocks noChangeShapeType="1"/>
          </p:cNvSpPr>
          <p:nvPr/>
        </p:nvSpPr>
        <p:spPr bwMode="auto">
          <a:xfrm>
            <a:off x="29718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7" name="Line 231"/>
          <p:cNvSpPr>
            <a:spLocks noChangeShapeType="1"/>
          </p:cNvSpPr>
          <p:nvPr/>
        </p:nvSpPr>
        <p:spPr bwMode="auto">
          <a:xfrm>
            <a:off x="32766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8" name="Line 232"/>
          <p:cNvSpPr>
            <a:spLocks noChangeShapeType="1"/>
          </p:cNvSpPr>
          <p:nvPr/>
        </p:nvSpPr>
        <p:spPr bwMode="auto">
          <a:xfrm>
            <a:off x="3657600" y="39624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29" name="Line 233"/>
          <p:cNvSpPr>
            <a:spLocks noChangeShapeType="1"/>
          </p:cNvSpPr>
          <p:nvPr/>
        </p:nvSpPr>
        <p:spPr bwMode="auto">
          <a:xfrm>
            <a:off x="4038600" y="4038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0" name="Line 234"/>
          <p:cNvSpPr>
            <a:spLocks noChangeShapeType="1"/>
          </p:cNvSpPr>
          <p:nvPr/>
        </p:nvSpPr>
        <p:spPr bwMode="auto">
          <a:xfrm>
            <a:off x="35814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1" name="Line 235"/>
          <p:cNvSpPr>
            <a:spLocks noChangeShapeType="1"/>
          </p:cNvSpPr>
          <p:nvPr/>
        </p:nvSpPr>
        <p:spPr bwMode="auto">
          <a:xfrm>
            <a:off x="39624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2" name="Line 236"/>
          <p:cNvSpPr>
            <a:spLocks noChangeShapeType="1"/>
          </p:cNvSpPr>
          <p:nvPr/>
        </p:nvSpPr>
        <p:spPr bwMode="auto">
          <a:xfrm>
            <a:off x="44958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3" name="Line 237"/>
          <p:cNvSpPr>
            <a:spLocks noChangeShapeType="1"/>
          </p:cNvSpPr>
          <p:nvPr/>
        </p:nvSpPr>
        <p:spPr bwMode="auto">
          <a:xfrm>
            <a:off x="51816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4" name="Line 238"/>
          <p:cNvSpPr>
            <a:spLocks noChangeShapeType="1"/>
          </p:cNvSpPr>
          <p:nvPr/>
        </p:nvSpPr>
        <p:spPr bwMode="auto">
          <a:xfrm>
            <a:off x="4572000" y="35052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5" name="Line 239"/>
          <p:cNvSpPr>
            <a:spLocks noChangeShapeType="1"/>
          </p:cNvSpPr>
          <p:nvPr/>
        </p:nvSpPr>
        <p:spPr bwMode="auto">
          <a:xfrm>
            <a:off x="49530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6" name="Line 240"/>
          <p:cNvSpPr>
            <a:spLocks noChangeShapeType="1"/>
          </p:cNvSpPr>
          <p:nvPr/>
        </p:nvSpPr>
        <p:spPr bwMode="auto">
          <a:xfrm>
            <a:off x="56388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7" name="Line 241"/>
          <p:cNvSpPr>
            <a:spLocks noChangeShapeType="1"/>
          </p:cNvSpPr>
          <p:nvPr/>
        </p:nvSpPr>
        <p:spPr bwMode="auto">
          <a:xfrm>
            <a:off x="60960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8" name="Line 242"/>
          <p:cNvSpPr>
            <a:spLocks noChangeShapeType="1"/>
          </p:cNvSpPr>
          <p:nvPr/>
        </p:nvSpPr>
        <p:spPr bwMode="auto">
          <a:xfrm>
            <a:off x="67056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39" name="Line 243"/>
          <p:cNvSpPr>
            <a:spLocks noChangeShapeType="1"/>
          </p:cNvSpPr>
          <p:nvPr/>
        </p:nvSpPr>
        <p:spPr bwMode="auto">
          <a:xfrm>
            <a:off x="73152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0" name="Line 244"/>
          <p:cNvSpPr>
            <a:spLocks noChangeShapeType="1"/>
          </p:cNvSpPr>
          <p:nvPr/>
        </p:nvSpPr>
        <p:spPr bwMode="auto">
          <a:xfrm>
            <a:off x="76962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1" name="Line 245"/>
          <p:cNvSpPr>
            <a:spLocks noChangeShapeType="1"/>
          </p:cNvSpPr>
          <p:nvPr/>
        </p:nvSpPr>
        <p:spPr bwMode="auto">
          <a:xfrm>
            <a:off x="80772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2" name="Line 246"/>
          <p:cNvSpPr>
            <a:spLocks noChangeShapeType="1"/>
          </p:cNvSpPr>
          <p:nvPr/>
        </p:nvSpPr>
        <p:spPr bwMode="auto">
          <a:xfrm>
            <a:off x="8458200" y="29718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3" name="Line 247"/>
          <p:cNvSpPr>
            <a:spLocks noChangeShapeType="1"/>
          </p:cNvSpPr>
          <p:nvPr/>
        </p:nvSpPr>
        <p:spPr bwMode="auto">
          <a:xfrm>
            <a:off x="8915400" y="28956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4" name="Line 248"/>
          <p:cNvSpPr>
            <a:spLocks noChangeShapeType="1"/>
          </p:cNvSpPr>
          <p:nvPr/>
        </p:nvSpPr>
        <p:spPr bwMode="auto">
          <a:xfrm>
            <a:off x="54102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5" name="Line 249"/>
          <p:cNvSpPr>
            <a:spLocks noChangeShapeType="1"/>
          </p:cNvSpPr>
          <p:nvPr/>
        </p:nvSpPr>
        <p:spPr bwMode="auto">
          <a:xfrm>
            <a:off x="60960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6" name="Line 250"/>
          <p:cNvSpPr>
            <a:spLocks noChangeShapeType="1"/>
          </p:cNvSpPr>
          <p:nvPr/>
        </p:nvSpPr>
        <p:spPr bwMode="auto">
          <a:xfrm>
            <a:off x="65532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7" name="Line 251"/>
          <p:cNvSpPr>
            <a:spLocks noChangeShapeType="1"/>
          </p:cNvSpPr>
          <p:nvPr/>
        </p:nvSpPr>
        <p:spPr bwMode="auto">
          <a:xfrm>
            <a:off x="69342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8" name="Line 252"/>
          <p:cNvSpPr>
            <a:spLocks noChangeShapeType="1"/>
          </p:cNvSpPr>
          <p:nvPr/>
        </p:nvSpPr>
        <p:spPr bwMode="auto">
          <a:xfrm>
            <a:off x="7696200" y="3429000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49" name="Line 253"/>
          <p:cNvSpPr>
            <a:spLocks noChangeShapeType="1"/>
          </p:cNvSpPr>
          <p:nvPr/>
        </p:nvSpPr>
        <p:spPr bwMode="auto">
          <a:xfrm>
            <a:off x="13716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0" name="Line 254"/>
          <p:cNvSpPr>
            <a:spLocks noChangeShapeType="1"/>
          </p:cNvSpPr>
          <p:nvPr/>
        </p:nvSpPr>
        <p:spPr bwMode="auto">
          <a:xfrm>
            <a:off x="13716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1" name="Line 255"/>
          <p:cNvSpPr>
            <a:spLocks noChangeShapeType="1"/>
          </p:cNvSpPr>
          <p:nvPr/>
        </p:nvSpPr>
        <p:spPr bwMode="auto">
          <a:xfrm>
            <a:off x="19050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2" name="Line 256"/>
          <p:cNvSpPr>
            <a:spLocks noChangeShapeType="1"/>
          </p:cNvSpPr>
          <p:nvPr/>
        </p:nvSpPr>
        <p:spPr bwMode="auto">
          <a:xfrm>
            <a:off x="19812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3" name="Line 257"/>
          <p:cNvSpPr>
            <a:spLocks noChangeShapeType="1"/>
          </p:cNvSpPr>
          <p:nvPr/>
        </p:nvSpPr>
        <p:spPr bwMode="auto">
          <a:xfrm>
            <a:off x="22860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4" name="Line 258"/>
          <p:cNvSpPr>
            <a:spLocks noChangeShapeType="1"/>
          </p:cNvSpPr>
          <p:nvPr/>
        </p:nvSpPr>
        <p:spPr bwMode="auto">
          <a:xfrm>
            <a:off x="26670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5" name="Line 259"/>
          <p:cNvSpPr>
            <a:spLocks noChangeShapeType="1"/>
          </p:cNvSpPr>
          <p:nvPr/>
        </p:nvSpPr>
        <p:spPr bwMode="auto">
          <a:xfrm>
            <a:off x="31242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6" name="Line 260"/>
          <p:cNvSpPr>
            <a:spLocks noChangeShapeType="1"/>
          </p:cNvSpPr>
          <p:nvPr/>
        </p:nvSpPr>
        <p:spPr bwMode="auto">
          <a:xfrm>
            <a:off x="35814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7" name="Line 261"/>
          <p:cNvSpPr>
            <a:spLocks noChangeShapeType="1"/>
          </p:cNvSpPr>
          <p:nvPr/>
        </p:nvSpPr>
        <p:spPr bwMode="auto">
          <a:xfrm>
            <a:off x="29718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8" name="Line 262"/>
          <p:cNvSpPr>
            <a:spLocks noChangeShapeType="1"/>
          </p:cNvSpPr>
          <p:nvPr/>
        </p:nvSpPr>
        <p:spPr bwMode="auto">
          <a:xfrm>
            <a:off x="41910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59" name="Line 263"/>
          <p:cNvSpPr>
            <a:spLocks noChangeShapeType="1"/>
          </p:cNvSpPr>
          <p:nvPr/>
        </p:nvSpPr>
        <p:spPr bwMode="auto">
          <a:xfrm>
            <a:off x="36576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0" name="Line 264"/>
          <p:cNvSpPr>
            <a:spLocks noChangeShapeType="1"/>
          </p:cNvSpPr>
          <p:nvPr/>
        </p:nvSpPr>
        <p:spPr bwMode="auto">
          <a:xfrm>
            <a:off x="41148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1" name="Line 265"/>
          <p:cNvSpPr>
            <a:spLocks noChangeShapeType="1"/>
          </p:cNvSpPr>
          <p:nvPr/>
        </p:nvSpPr>
        <p:spPr bwMode="auto">
          <a:xfrm>
            <a:off x="45720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2" name="Line 266"/>
          <p:cNvSpPr>
            <a:spLocks noChangeShapeType="1"/>
          </p:cNvSpPr>
          <p:nvPr/>
        </p:nvSpPr>
        <p:spPr bwMode="auto">
          <a:xfrm>
            <a:off x="50292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3" name="Line 267"/>
          <p:cNvSpPr>
            <a:spLocks noChangeShapeType="1"/>
          </p:cNvSpPr>
          <p:nvPr/>
        </p:nvSpPr>
        <p:spPr bwMode="auto">
          <a:xfrm>
            <a:off x="54864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4" name="Line 268"/>
          <p:cNvSpPr>
            <a:spLocks noChangeShapeType="1"/>
          </p:cNvSpPr>
          <p:nvPr/>
        </p:nvSpPr>
        <p:spPr bwMode="auto">
          <a:xfrm>
            <a:off x="49530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5" name="Line 269"/>
          <p:cNvSpPr>
            <a:spLocks noChangeShapeType="1"/>
          </p:cNvSpPr>
          <p:nvPr/>
        </p:nvSpPr>
        <p:spPr bwMode="auto">
          <a:xfrm>
            <a:off x="53340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6" name="Line 270"/>
          <p:cNvSpPr>
            <a:spLocks noChangeShapeType="1"/>
          </p:cNvSpPr>
          <p:nvPr/>
        </p:nvSpPr>
        <p:spPr bwMode="auto">
          <a:xfrm>
            <a:off x="57912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7" name="Line 271"/>
          <p:cNvSpPr>
            <a:spLocks noChangeShapeType="1"/>
          </p:cNvSpPr>
          <p:nvPr/>
        </p:nvSpPr>
        <p:spPr bwMode="auto">
          <a:xfrm>
            <a:off x="64008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8" name="Line 272"/>
          <p:cNvSpPr>
            <a:spLocks noChangeShapeType="1"/>
          </p:cNvSpPr>
          <p:nvPr/>
        </p:nvSpPr>
        <p:spPr bwMode="auto">
          <a:xfrm>
            <a:off x="70104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69" name="Line 273"/>
          <p:cNvSpPr>
            <a:spLocks noChangeShapeType="1"/>
          </p:cNvSpPr>
          <p:nvPr/>
        </p:nvSpPr>
        <p:spPr bwMode="auto">
          <a:xfrm>
            <a:off x="74676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70" name="Line 274"/>
          <p:cNvSpPr>
            <a:spLocks noChangeShapeType="1"/>
          </p:cNvSpPr>
          <p:nvPr/>
        </p:nvSpPr>
        <p:spPr bwMode="auto">
          <a:xfrm>
            <a:off x="79248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71" name="Line 275"/>
          <p:cNvSpPr>
            <a:spLocks noChangeShapeType="1"/>
          </p:cNvSpPr>
          <p:nvPr/>
        </p:nvSpPr>
        <p:spPr bwMode="auto">
          <a:xfrm>
            <a:off x="83820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72" name="Line 276"/>
          <p:cNvSpPr>
            <a:spLocks noChangeShapeType="1"/>
          </p:cNvSpPr>
          <p:nvPr/>
        </p:nvSpPr>
        <p:spPr bwMode="auto">
          <a:xfrm>
            <a:off x="8763000" y="51577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73" name="Line 277"/>
          <p:cNvSpPr>
            <a:spLocks noChangeShapeType="1"/>
          </p:cNvSpPr>
          <p:nvPr/>
        </p:nvSpPr>
        <p:spPr bwMode="auto">
          <a:xfrm>
            <a:off x="60960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374" name="Line 278"/>
          <p:cNvSpPr>
            <a:spLocks noChangeShapeType="1"/>
          </p:cNvSpPr>
          <p:nvPr/>
        </p:nvSpPr>
        <p:spPr bwMode="auto">
          <a:xfrm>
            <a:off x="6553200" y="5767387"/>
            <a:ext cx="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 animBg="1"/>
      <p:bldP spid="4131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0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/>
      <p:bldP spid="4159" grpId="0" animBg="1"/>
      <p:bldP spid="4160" grpId="0" animBg="1"/>
      <p:bldP spid="4161" grpId="0" animBg="1"/>
      <p:bldP spid="4162" grpId="0" animBg="1"/>
      <p:bldP spid="4163" grpId="0" animBg="1"/>
      <p:bldP spid="4164" grpId="0"/>
      <p:bldP spid="4165" grpId="0" animBg="1"/>
      <p:bldP spid="4166" grpId="0" animBg="1"/>
      <p:bldP spid="4167" grpId="0"/>
      <p:bldP spid="4168" grpId="0"/>
      <p:bldP spid="4169" grpId="0" animBg="1"/>
      <p:bldP spid="4170" grpId="0" animBg="1"/>
      <p:bldP spid="4171" grpId="0" animBg="1"/>
      <p:bldP spid="4172" grpId="0" animBg="1"/>
      <p:bldP spid="4173" grpId="0" animBg="1"/>
      <p:bldP spid="4174" grpId="0" animBg="1"/>
      <p:bldP spid="4176" grpId="0" animBg="1"/>
      <p:bldP spid="4177" grpId="0" animBg="1"/>
      <p:bldP spid="4178" grpId="0" animBg="1"/>
      <p:bldP spid="4179" grpId="0" animBg="1"/>
      <p:bldP spid="4180" grpId="0" animBg="1"/>
      <p:bldP spid="4181" grpId="0" animBg="1"/>
      <p:bldP spid="4182" grpId="0" animBg="1"/>
      <p:bldP spid="4183" grpId="0" animBg="1"/>
      <p:bldP spid="4184" grpId="0" animBg="1"/>
      <p:bldP spid="4185" grpId="0" animBg="1"/>
      <p:bldP spid="4186" grpId="0" animBg="1"/>
      <p:bldP spid="4187" grpId="0" animBg="1"/>
      <p:bldP spid="4188" grpId="0" animBg="1"/>
      <p:bldP spid="4189" grpId="0" animBg="1"/>
      <p:bldP spid="4190" grpId="0" animBg="1"/>
      <p:bldP spid="4191" grpId="0" animBg="1"/>
      <p:bldP spid="4192" grpId="0" animBg="1"/>
      <p:bldP spid="4193" grpId="0" animBg="1"/>
      <p:bldP spid="4194" grpId="0" animBg="1"/>
      <p:bldP spid="4195" grpId="0" animBg="1"/>
      <p:bldP spid="4196" grpId="0" animBg="1"/>
      <p:bldP spid="4197" grpId="0" animBg="1"/>
      <p:bldP spid="4198" grpId="0" animBg="1"/>
      <p:bldP spid="4199" grpId="0" animBg="1"/>
      <p:bldP spid="4201" grpId="0"/>
      <p:bldP spid="4202" grpId="0"/>
      <p:bldP spid="4203" grpId="0" animBg="1"/>
      <p:bldP spid="4204" grpId="0" animBg="1"/>
      <p:bldP spid="4205" grpId="0" animBg="1"/>
      <p:bldP spid="4206" grpId="0" animBg="1"/>
      <p:bldP spid="4207" grpId="0" animBg="1"/>
      <p:bldP spid="4208" grpId="0" animBg="1"/>
      <p:bldP spid="4209" grpId="0" animBg="1"/>
      <p:bldP spid="4210" grpId="0" animBg="1"/>
      <p:bldP spid="4211" grpId="0" animBg="1"/>
      <p:bldP spid="4212" grpId="0" animBg="1"/>
      <p:bldP spid="4213" grpId="0" animBg="1"/>
      <p:bldP spid="4214" grpId="0" animBg="1"/>
      <p:bldP spid="4215" grpId="0" animBg="1"/>
      <p:bldP spid="4216" grpId="0" animBg="1"/>
      <p:bldP spid="4217" grpId="0" animBg="1"/>
      <p:bldP spid="4218" grpId="0" animBg="1"/>
      <p:bldP spid="4219" grpId="0" animBg="1"/>
      <p:bldP spid="4220" grpId="0" animBg="1"/>
      <p:bldP spid="4221" grpId="0" animBg="1"/>
      <p:bldP spid="4222" grpId="0" animBg="1"/>
      <p:bldP spid="4223" grpId="0" animBg="1"/>
      <p:bldP spid="4224" grpId="0" animBg="1"/>
      <p:bldP spid="4225" grpId="0" animBg="1"/>
      <p:bldP spid="4226" grpId="0" animBg="1"/>
      <p:bldP spid="4227" grpId="0" animBg="1"/>
      <p:bldP spid="4228" grpId="0" animBg="1"/>
      <p:bldP spid="4229" grpId="0" animBg="1"/>
      <p:bldP spid="4230" grpId="0" animBg="1"/>
      <p:bldP spid="4231" grpId="0" animBg="1"/>
      <p:bldP spid="4232" grpId="0" animBg="1"/>
      <p:bldP spid="4233" grpId="0" animBg="1"/>
      <p:bldP spid="4234" grpId="0" animBg="1"/>
      <p:bldP spid="4235" grpId="0" animBg="1"/>
      <p:bldP spid="4236" grpId="0" animBg="1"/>
      <p:bldP spid="4237" grpId="0" animBg="1"/>
      <p:bldP spid="4238" grpId="0" animBg="1"/>
      <p:bldP spid="4239" grpId="0" animBg="1"/>
      <p:bldP spid="4240" grpId="0" animBg="1"/>
      <p:bldP spid="4241" grpId="0" animBg="1"/>
      <p:bldP spid="4242" grpId="0" animBg="1"/>
      <p:bldP spid="4243" grpId="0" animBg="1"/>
      <p:bldP spid="4244" grpId="0" animBg="1"/>
      <p:bldP spid="4245" grpId="0" animBg="1"/>
      <p:bldP spid="4246" grpId="0" animBg="1"/>
      <p:bldP spid="4247" grpId="0" animBg="1"/>
      <p:bldP spid="4248" grpId="0" animBg="1"/>
      <p:bldP spid="4249" grpId="0" animBg="1"/>
      <p:bldP spid="4250" grpId="0" animBg="1"/>
      <p:bldP spid="4251" grpId="0" animBg="1"/>
      <p:bldP spid="4252" grpId="0" animBg="1"/>
      <p:bldP spid="4253" grpId="0" animBg="1"/>
      <p:bldP spid="4254" grpId="0" animBg="1"/>
      <p:bldP spid="4255" grpId="0" animBg="1"/>
      <p:bldP spid="4256" grpId="0" animBg="1"/>
      <p:bldP spid="4257" grpId="0" animBg="1"/>
      <p:bldP spid="4258" grpId="0" animBg="1"/>
      <p:bldP spid="4259" grpId="0" animBg="1"/>
      <p:bldP spid="4260" grpId="0" animBg="1"/>
      <p:bldP spid="4261" grpId="0" animBg="1"/>
      <p:bldP spid="4262" grpId="0" animBg="1"/>
      <p:bldP spid="4263" grpId="0" animBg="1"/>
      <p:bldP spid="4264" grpId="0" animBg="1"/>
      <p:bldP spid="4265" grpId="0" animBg="1"/>
      <p:bldP spid="4266" grpId="0" animBg="1"/>
      <p:bldP spid="4267" grpId="0" animBg="1"/>
      <p:bldP spid="4268" grpId="0" animBg="1"/>
      <p:bldP spid="4269" grpId="0" animBg="1"/>
      <p:bldP spid="4270" grpId="0" animBg="1"/>
      <p:bldP spid="4271" grpId="0" animBg="1"/>
      <p:bldP spid="4272" grpId="0" animBg="1"/>
      <p:bldP spid="4273" grpId="0" animBg="1"/>
      <p:bldP spid="4274" grpId="0" animBg="1"/>
      <p:bldP spid="4275" grpId="0" animBg="1"/>
      <p:bldP spid="4276" grpId="0" animBg="1"/>
      <p:bldP spid="4277" grpId="0" animBg="1"/>
      <p:bldP spid="4278" grpId="0" animBg="1"/>
      <p:bldP spid="4279" grpId="0" animBg="1"/>
      <p:bldP spid="4280" grpId="0" animBg="1"/>
      <p:bldP spid="4281" grpId="0" animBg="1"/>
      <p:bldP spid="4282" grpId="0" animBg="1"/>
      <p:bldP spid="4283" grpId="0" animBg="1"/>
      <p:bldP spid="4284" grpId="0" animBg="1"/>
      <p:bldP spid="4285" grpId="0" animBg="1"/>
      <p:bldP spid="4286" grpId="0" animBg="1"/>
      <p:bldP spid="4287" grpId="0" animBg="1"/>
      <p:bldP spid="4288" grpId="0" animBg="1"/>
      <p:bldP spid="4289" grpId="0" animBg="1"/>
      <p:bldP spid="4290" grpId="0" animBg="1"/>
      <p:bldP spid="4291" grpId="0" animBg="1"/>
      <p:bldP spid="4292" grpId="0" animBg="1"/>
      <p:bldP spid="4293" grpId="0" animBg="1"/>
      <p:bldP spid="4294" grpId="0" animBg="1"/>
      <p:bldP spid="4295" grpId="0" animBg="1"/>
      <p:bldP spid="4296" grpId="0" animBg="1"/>
      <p:bldP spid="4297" grpId="0" animBg="1"/>
      <p:bldP spid="4298" grpId="0" animBg="1"/>
      <p:bldP spid="4299" grpId="0" animBg="1"/>
      <p:bldP spid="4300" grpId="0" animBg="1"/>
      <p:bldP spid="4301" grpId="0" animBg="1"/>
      <p:bldP spid="4302" grpId="0" animBg="1"/>
      <p:bldP spid="4303" grpId="0" animBg="1"/>
      <p:bldP spid="4304" grpId="0" animBg="1"/>
      <p:bldP spid="4305" grpId="0" animBg="1"/>
      <p:bldP spid="4306" grpId="0" animBg="1"/>
      <p:bldP spid="4308" grpId="0" animBg="1"/>
      <p:bldP spid="4309" grpId="0" animBg="1"/>
      <p:bldP spid="4310" grpId="0" animBg="1"/>
      <p:bldP spid="4311" grpId="0" animBg="1"/>
      <p:bldP spid="4312" grpId="0" animBg="1"/>
      <p:bldP spid="4313" grpId="0" animBg="1"/>
      <p:bldP spid="4314" grpId="0" animBg="1"/>
      <p:bldP spid="4315" grpId="0" animBg="1"/>
      <p:bldP spid="4316" grpId="0" animBg="1"/>
      <p:bldP spid="4317" grpId="0" animBg="1"/>
      <p:bldP spid="4318" grpId="0" animBg="1"/>
      <p:bldP spid="4319" grpId="0" animBg="1"/>
      <p:bldP spid="4320" grpId="0" animBg="1"/>
      <p:bldP spid="4321" grpId="0" animBg="1"/>
      <p:bldP spid="4322" grpId="0" animBg="1"/>
      <p:bldP spid="4323" grpId="0" animBg="1"/>
      <p:bldP spid="4324" grpId="0" animBg="1"/>
      <p:bldP spid="4325" grpId="0" animBg="1"/>
      <p:bldP spid="4326" grpId="0" animBg="1"/>
      <p:bldP spid="4327" grpId="0" animBg="1"/>
      <p:bldP spid="4328" grpId="0" animBg="1"/>
      <p:bldP spid="4329" grpId="0" animBg="1"/>
      <p:bldP spid="4330" grpId="0" animBg="1"/>
      <p:bldP spid="4331" grpId="0" animBg="1"/>
      <p:bldP spid="4332" grpId="0" animBg="1"/>
      <p:bldP spid="4333" grpId="0" animBg="1"/>
      <p:bldP spid="4334" grpId="0" animBg="1"/>
      <p:bldP spid="4335" grpId="0" animBg="1"/>
      <p:bldP spid="4336" grpId="0" animBg="1"/>
      <p:bldP spid="4337" grpId="0" animBg="1"/>
      <p:bldP spid="4338" grpId="0" animBg="1"/>
      <p:bldP spid="4339" grpId="0" animBg="1"/>
      <p:bldP spid="4340" grpId="0" animBg="1"/>
      <p:bldP spid="4341" grpId="0" animBg="1"/>
      <p:bldP spid="4342" grpId="0" animBg="1"/>
      <p:bldP spid="4343" grpId="0" animBg="1"/>
      <p:bldP spid="4344" grpId="0" animBg="1"/>
      <p:bldP spid="4345" grpId="0" animBg="1"/>
      <p:bldP spid="4346" grpId="0" animBg="1"/>
      <p:bldP spid="4347" grpId="0" animBg="1"/>
      <p:bldP spid="4348" grpId="0" animBg="1"/>
      <p:bldP spid="4349" grpId="0" animBg="1"/>
      <p:bldP spid="4350" grpId="0" animBg="1"/>
      <p:bldP spid="4351" grpId="0" animBg="1"/>
      <p:bldP spid="4352" grpId="0" animBg="1"/>
      <p:bldP spid="4353" grpId="0" animBg="1"/>
      <p:bldP spid="4354" grpId="0" animBg="1"/>
      <p:bldP spid="4355" grpId="0" animBg="1"/>
      <p:bldP spid="4356" grpId="0" animBg="1"/>
      <p:bldP spid="4357" grpId="0" animBg="1"/>
      <p:bldP spid="4358" grpId="0" animBg="1"/>
      <p:bldP spid="4359" grpId="0" animBg="1"/>
      <p:bldP spid="4360" grpId="0" animBg="1"/>
      <p:bldP spid="4361" grpId="0" animBg="1"/>
      <p:bldP spid="4362" grpId="0" animBg="1"/>
      <p:bldP spid="4363" grpId="0" animBg="1"/>
      <p:bldP spid="4364" grpId="0" animBg="1"/>
      <p:bldP spid="4365" grpId="0" animBg="1"/>
      <p:bldP spid="4366" grpId="0" animBg="1"/>
      <p:bldP spid="4367" grpId="0" animBg="1"/>
      <p:bldP spid="4368" grpId="0" animBg="1"/>
      <p:bldP spid="4369" grpId="0" animBg="1"/>
      <p:bldP spid="4370" grpId="0" animBg="1"/>
      <p:bldP spid="4371" grpId="0" animBg="1"/>
      <p:bldP spid="4372" grpId="0" animBg="1"/>
      <p:bldP spid="4373" grpId="0" animBg="1"/>
      <p:bldP spid="43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" y="63809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Nuc</a:t>
            </a:r>
            <a:endParaRPr lang="en-US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5181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564823"/>
            <a:ext cx="1600200" cy="160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124200" y="5237946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(2 e</a:t>
            </a:r>
            <a:r>
              <a:rPr lang="en-US" sz="2500" baseline="30000" dirty="0" smtClean="0"/>
              <a:t>-</a:t>
            </a:r>
            <a:r>
              <a:rPr lang="en-US" sz="2500" dirty="0" smtClean="0"/>
              <a:t>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762000"/>
            <a:ext cx="0" cy="5715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177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558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57200" y="586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" y="45720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31242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" y="205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5334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3962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2514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1447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</a:t>
            </a:r>
            <a:r>
              <a:rPr lang="en-US" dirty="0" err="1" smtClean="0"/>
              <a:t>oribtal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7" grpId="0"/>
      <p:bldP spid="38" grpId="0"/>
      <p:bldP spid="39" grpId="0"/>
      <p:bldP spid="40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352800" y="35814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63809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Nuc</a:t>
            </a:r>
            <a:endParaRPr lang="en-US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2438400" y="5105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51816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5867400" y="5181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019800" y="5257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72200" y="5334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76600" y="5638800"/>
            <a:ext cx="76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38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0" y="3657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2p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276600" y="48006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40386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2895600" y="44196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2800" y="43997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95600"/>
            <a:ext cx="3609975" cy="196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Connector 61"/>
          <p:cNvCxnSpPr/>
          <p:nvPr/>
        </p:nvCxnSpPr>
        <p:spPr>
          <a:xfrm>
            <a:off x="457200" y="762000"/>
            <a:ext cx="0" cy="5715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0" y="177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0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558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57200" y="586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7200" y="45720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57200" y="31242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57200" y="205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09600" y="5334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09600" y="3962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3400" y="2514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3400" y="1447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57600" y="1742182"/>
            <a:ext cx="5029200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Pauli exclusion principle</a:t>
            </a:r>
            <a:r>
              <a:rPr lang="en-US" dirty="0" smtClean="0"/>
              <a:t>:  Only 2 electrons per orbital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572000" y="3048000"/>
            <a:ext cx="12192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86600" y="23108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</a:t>
            </a:r>
            <a:r>
              <a:rPr lang="en-US" dirty="0" err="1" smtClean="0"/>
              <a:t>oribtals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0" grpId="0" animBg="1"/>
      <p:bldP spid="36" grpId="0"/>
      <p:bldP spid="37" grpId="0"/>
      <p:bldP spid="41" grpId="0"/>
      <p:bldP spid="83" grpId="0" animBg="1"/>
      <p:bldP spid="83" grpId="1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12812"/>
            <a:ext cx="7010400" cy="687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3352800" y="32567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3352800" y="26670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64" name="TextBox 63"/>
          <p:cNvSpPr txBox="1"/>
          <p:nvPr/>
        </p:nvSpPr>
        <p:spPr>
          <a:xfrm>
            <a:off x="3352800" y="21137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10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63809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Nuc</a:t>
            </a:r>
            <a:endParaRPr lang="en-US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2438400" y="5334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54102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4724400" y="5562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76800" y="5638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29200" y="5715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76600" y="5867400"/>
            <a:ext cx="76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38400" y="4673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0" y="4063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2p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276600" y="50292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44958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76600" y="4495800"/>
            <a:ext cx="0" cy="533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2800" y="46283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352800" y="40386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4724400" y="4800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876800" y="4876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29200" y="4953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724400" y="4114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876800" y="4191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029200" y="4267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257800" y="4114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410200" y="4191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62600" y="4267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943600" y="4191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096000" y="4267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38400" y="3301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38400" y="2768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3p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276600" y="36576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276600" y="31242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2895600" y="32766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38400" y="2234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3d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3276600" y="25908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276600" y="25908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r="39235"/>
          <a:stretch>
            <a:fillRect/>
          </a:stretch>
        </p:blipFill>
        <p:spPr bwMode="auto">
          <a:xfrm>
            <a:off x="4541521" y="1433512"/>
            <a:ext cx="4602479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/>
          <a:srcRect l="59356"/>
          <a:stretch>
            <a:fillRect/>
          </a:stretch>
        </p:blipFill>
        <p:spPr bwMode="auto">
          <a:xfrm>
            <a:off x="6065521" y="3109912"/>
            <a:ext cx="3078479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71"/>
          <p:cNvCxnSpPr/>
          <p:nvPr/>
        </p:nvCxnSpPr>
        <p:spPr>
          <a:xfrm>
            <a:off x="457200" y="762000"/>
            <a:ext cx="0" cy="5715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177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0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0" y="558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457200" y="586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57200" y="45720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57200" y="31242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57200" y="205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09600" y="5334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09600" y="3962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3400" y="2514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3400" y="1447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-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size			shape	</a:t>
            </a:r>
            <a:r>
              <a:rPr lang="en-US" i="1" dirty="0"/>
              <a:t>	</a:t>
            </a:r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15200" y="914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</a:t>
            </a:r>
            <a:r>
              <a:rPr lang="en-US" dirty="0" err="1" smtClean="0"/>
              <a:t>oribtals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4" grpId="0"/>
      <p:bldP spid="33" grpId="0" animBg="1"/>
      <p:bldP spid="45" grpId="0" animBg="1"/>
      <p:bldP spid="48" grpId="0" animBg="1"/>
      <p:bldP spid="51" grpId="0" animBg="1"/>
      <p:bldP spid="54" grpId="0"/>
      <p:bldP spid="55" grpId="0"/>
      <p:bldP spid="61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276600" y="18851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10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429000" y="22661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124200" y="13716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124200" y="8382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10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124200" y="3810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14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i="1" dirty="0" smtClean="0"/>
              <a:t>n</a:t>
            </a:r>
            <a:r>
              <a:rPr lang="en-US" dirty="0" smtClean="0"/>
              <a:t>-size		</a:t>
            </a:r>
            <a:r>
              <a:rPr lang="en-US" i="1" dirty="0" smtClean="0"/>
              <a:t>l</a:t>
            </a:r>
            <a:r>
              <a:rPr lang="en-US" dirty="0" smtClean="0"/>
              <a:t>-shape	</a:t>
            </a:r>
            <a:r>
              <a:rPr lang="en-US" i="1" dirty="0" smtClean="0"/>
              <a:t>m</a:t>
            </a:r>
            <a:r>
              <a:rPr lang="en-US" dirty="0" smtClean="0"/>
              <a:t>-orientation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63809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Nuc</a:t>
            </a:r>
            <a:endParaRPr lang="en-US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2438400" y="5334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54102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4724400" y="5562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76800" y="5638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29200" y="5715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76600" y="5867400"/>
            <a:ext cx="76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38400" y="4673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0" y="4063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2p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276600" y="50292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44958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76600" y="4495800"/>
            <a:ext cx="0" cy="533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2800" y="46283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352800" y="40386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4724400" y="4800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876800" y="4876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29200" y="4953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724400" y="4114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876800" y="4191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029200" y="4267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257800" y="4114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410200" y="4191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62600" y="4267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943600" y="4191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096000" y="4267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38400" y="3301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38400" y="2768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3p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276600" y="36576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276600" y="31242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276600" y="2286000"/>
            <a:ext cx="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52800" y="32567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3352800" y="26670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2438400" y="1905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3d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3276600" y="22860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724400" y="3429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876800" y="3505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029200" y="3581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724400" y="2743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48768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029200" y="2895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257800" y="2743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54102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562600" y="2895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791200" y="2743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59436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096000" y="2895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7244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48768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0292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2578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54102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5626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7912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59436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0960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3246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64770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8580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70104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71628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438400" y="23108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438400" y="1396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438400" y="939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438400" y="45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4f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3124200" y="26670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124200" y="18288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124200" y="12954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124200" y="8382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124200" y="838200"/>
            <a:ext cx="0" cy="1828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57200" y="762000"/>
            <a:ext cx="0" cy="5715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0" y="177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0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0" y="558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7200" y="586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57200" y="45720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57200" y="31242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57200" y="205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09600" y="5334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609600" y="3962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33400" y="2514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3400" y="1447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65" grpId="0" animBg="1"/>
      <p:bldP spid="69" grpId="0" animBg="1"/>
      <p:bldP spid="72" grpId="0" animBg="1"/>
      <p:bldP spid="75" grpId="0" animBg="1"/>
      <p:bldP spid="78" grpId="0" animBg="1"/>
      <p:bldP spid="81" grpId="0" animBg="1"/>
      <p:bldP spid="84" grpId="0" animBg="1"/>
      <p:bldP spid="87" grpId="0" animBg="1"/>
      <p:bldP spid="90" grpId="0" animBg="1"/>
      <p:bldP spid="97" grpId="0"/>
      <p:bldP spid="98" grpId="0"/>
      <p:bldP spid="99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809625"/>
            <a:ext cx="77152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15200" y="914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</a:t>
            </a:r>
            <a:r>
              <a:rPr lang="en-US" dirty="0" err="1" smtClean="0"/>
              <a:t>oribtals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size			shape	orientation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762000"/>
            <a:ext cx="0" cy="5715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77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58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63809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Nuc</a:t>
            </a:r>
            <a:endParaRPr lang="en-US" sz="25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586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45720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" y="31242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2057400"/>
            <a:ext cx="76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" y="5334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3962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2514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1447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334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54102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4724400" y="5562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76800" y="5638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29200" y="5715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76600" y="5867400"/>
            <a:ext cx="76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38400" y="4673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0" y="4063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2p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276600" y="50292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44958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76600" y="4495800"/>
            <a:ext cx="0" cy="533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2800" y="46283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352800" y="40386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4724400" y="48006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876800" y="4876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29200" y="4953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724400" y="4114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876800" y="4191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029200" y="4267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257800" y="4114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410200" y="4191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62600" y="4267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943600" y="41910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096000" y="4267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38400" y="3301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38400" y="2768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3p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276600" y="36576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276600" y="31242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276600" y="2286000"/>
            <a:ext cx="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52800" y="32567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3352800" y="26670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2438400" y="1905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3d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3276600" y="22860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76600" y="18851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10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65" name="Rectangle 64"/>
          <p:cNvSpPr/>
          <p:nvPr/>
        </p:nvSpPr>
        <p:spPr>
          <a:xfrm>
            <a:off x="4724400" y="34290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876800" y="35052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029200" y="3581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724400" y="2743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48768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029200" y="2895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257800" y="2743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54102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562600" y="2895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791200" y="27432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5943600" y="28194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096000" y="2895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7244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48768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0292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2578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54102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5626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7912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59436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0960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3246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64770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858000" y="2057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7010400" y="2133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7162800" y="2209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438400" y="23108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438400" y="1396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438400" y="939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438400" y="45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4f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3124200" y="26670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124200" y="18288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124200" y="12954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124200" y="8382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124200" y="838200"/>
            <a:ext cx="0" cy="1828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429000" y="2266146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124200" y="13716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124200" y="8382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10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124200" y="3810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14 e</a:t>
            </a:r>
            <a:r>
              <a:rPr lang="en-US" sz="2500" baseline="30000" dirty="0" smtClean="0"/>
              <a:t>-</a:t>
            </a:r>
            <a:endParaRPr lang="en-US" sz="2500" baseline="30000" dirty="0"/>
          </a:p>
        </p:txBody>
      </p:sp>
      <p:sp>
        <p:nvSpPr>
          <p:cNvPr id="93" name="Rectangle 92"/>
          <p:cNvSpPr/>
          <p:nvPr/>
        </p:nvSpPr>
        <p:spPr>
          <a:xfrm>
            <a:off x="4495800" y="533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4648200" y="609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800600" y="685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029200" y="533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5181600" y="609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334000" y="685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5562600" y="533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5715000" y="609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5867400" y="685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6096000" y="533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6248400" y="609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6400800" y="685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6629400" y="533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6781800" y="609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6934200" y="685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7162800" y="533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7315200" y="609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7467600" y="685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7696200" y="533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7848600" y="6096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8001000" y="685800"/>
            <a:ext cx="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  <p:bldP spid="112" grpId="0" animBg="1"/>
      <p:bldP spid="115" grpId="0" animBg="1"/>
      <p:bldP spid="118" grpId="0" animBg="1"/>
      <p:bldP spid="121" grpId="0" animBg="1"/>
      <p:bldP spid="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800mainstreet.com/33/0003-000-spdf-bloc.gif"/>
          <p:cNvPicPr>
            <a:picLocks noChangeAspect="1" noChangeArrowheads="1"/>
          </p:cNvPicPr>
          <p:nvPr/>
        </p:nvPicPr>
        <p:blipFill>
          <a:blip r:embed="rId2" cstate="print"/>
          <a:srcRect t="16901"/>
          <a:stretch>
            <a:fillRect/>
          </a:stretch>
        </p:blipFill>
        <p:spPr bwMode="auto">
          <a:xfrm>
            <a:off x="263093" y="685800"/>
            <a:ext cx="8499907" cy="5029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-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periodic Table can help us figure out what order the electrons fill in…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701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 (-1)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81165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p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0634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 (-2)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63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Fill across the table, then down – like you’re reading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73225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s &amp; p blocks are also called “representative elements”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534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762000"/>
            <a:ext cx="38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1</a:t>
            </a:r>
          </a:p>
          <a:p>
            <a:r>
              <a:rPr lang="en-US" sz="3000" b="1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sz="3000" b="1" dirty="0" smtClean="0">
                <a:solidFill>
                  <a:srgbClr val="C00000"/>
                </a:solidFill>
              </a:rPr>
              <a:t>3</a:t>
            </a:r>
          </a:p>
          <a:p>
            <a:r>
              <a:rPr lang="en-US" sz="3000" b="1" dirty="0" smtClean="0">
                <a:solidFill>
                  <a:srgbClr val="C00000"/>
                </a:solidFill>
              </a:rPr>
              <a:t>4</a:t>
            </a:r>
          </a:p>
          <a:p>
            <a:r>
              <a:rPr lang="en-US" sz="3000" b="1" dirty="0" smtClean="0">
                <a:solidFill>
                  <a:srgbClr val="C00000"/>
                </a:solidFill>
              </a:rPr>
              <a:t>5</a:t>
            </a:r>
          </a:p>
          <a:p>
            <a:r>
              <a:rPr lang="en-US" sz="3000" b="1" dirty="0" smtClean="0">
                <a:solidFill>
                  <a:srgbClr val="C00000"/>
                </a:solidFill>
              </a:rPr>
              <a:t>6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8240</TotalTime>
  <Words>430</Words>
  <Application>Microsoft Office PowerPoint</Application>
  <PresentationFormat>On-screen Show (4:3)</PresentationFormat>
  <Paragraphs>211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Progression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Horizons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Cherie Hatton</dc:creator>
  <cp:lastModifiedBy>Call, Brittany</cp:lastModifiedBy>
  <cp:revision>786</cp:revision>
  <dcterms:created xsi:type="dcterms:W3CDTF">2004-01-14T15:26:19Z</dcterms:created>
  <dcterms:modified xsi:type="dcterms:W3CDTF">2012-09-25T21:10:06Z</dcterms:modified>
</cp:coreProperties>
</file>