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9" r:id="rId4"/>
    <p:sldId id="270" r:id="rId5"/>
    <p:sldId id="271" r:id="rId6"/>
    <p:sldId id="278" r:id="rId7"/>
    <p:sldId id="280" r:id="rId8"/>
    <p:sldId id="272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>
        <p:scale>
          <a:sx n="40" d="100"/>
          <a:sy n="40" d="100"/>
        </p:scale>
        <p:origin x="-75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Bosnia Extended" pitchFamily="2" charset="0"/>
                <a:ea typeface="+mj-ea"/>
                <a:cs typeface="+mj-cs"/>
              </a:rPr>
              <a:t>Types of Bonding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Bosnia Extended" pitchFamily="2" charset="0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919" y="1905000"/>
            <a:ext cx="9101081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700" dirty="0">
                <a:latin typeface="Beach" pitchFamily="34" charset="0"/>
              </a:rPr>
              <a:t>  </a:t>
            </a:r>
            <a:r>
              <a:rPr lang="en-US" sz="2700" dirty="0"/>
              <a:t>Objectives: </a:t>
            </a:r>
            <a:endParaRPr lang="en-US" sz="2700" dirty="0" smtClean="0"/>
          </a:p>
          <a:p>
            <a:endParaRPr lang="en-US" sz="2700" dirty="0"/>
          </a:p>
          <a:p>
            <a:r>
              <a:rPr lang="en-US" sz="2700" dirty="0"/>
              <a:t>	1. Identify the 3 main types of bonds</a:t>
            </a:r>
          </a:p>
          <a:p>
            <a:endParaRPr lang="en-US" sz="2700" dirty="0"/>
          </a:p>
          <a:p>
            <a:r>
              <a:rPr lang="en-US" sz="2700" dirty="0"/>
              <a:t>	2. Identify the main properties of each</a:t>
            </a:r>
          </a:p>
          <a:p>
            <a:endParaRPr lang="en-US" sz="2700" dirty="0"/>
          </a:p>
          <a:p>
            <a:r>
              <a:rPr lang="en-US" sz="2700" dirty="0"/>
              <a:t>	3. Be able to distinguish between the types of bonds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819400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La fin!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9144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Review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/>
              <a:t>Chemical bonds are attractive forces (</a:t>
            </a:r>
            <a:r>
              <a:rPr lang="en-US" sz="2700" b="1" dirty="0" smtClean="0">
                <a:solidFill>
                  <a:srgbClr val="0070C0"/>
                </a:solidFill>
              </a:rPr>
              <a:t>electrostatic attractions</a:t>
            </a:r>
            <a:r>
              <a:rPr lang="en-US" sz="2700" dirty="0" smtClean="0"/>
              <a:t>) which hold atoms together to form compounds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</a:rPr>
              <a:t>Types of bonds: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/>
              <a:t>Ionic:  Metal with a Non-metal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/>
              <a:t>Covalent:  Non-metal with a Non-metal</a:t>
            </a:r>
          </a:p>
          <a:p>
            <a:pPr marL="1725613" lvl="2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/>
              <a:t>Metallic:  Metal with a Metal</a:t>
            </a:r>
          </a:p>
          <a:p>
            <a:pPr marL="685800" indent="-228600">
              <a:buFont typeface="Arial" pitchFamily="34" charset="0"/>
              <a:buChar char="•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Non-Metal with a Non-Metal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What are the chemical properties of non-metals? </a:t>
            </a:r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(think trends)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What do you think will happen when 2 react together?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There are two possible results: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Equal sharing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Unequal sharing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Non-Metal with a Non-Metal</a:t>
            </a:r>
          </a:p>
          <a:p>
            <a:pPr marL="811213" indent="-354013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70C0"/>
                </a:solidFill>
              </a:rPr>
              <a:t>Non-Polar Covalent Bonding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Two atoms of the same element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Perfect sharing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14600" y="4267200"/>
            <a:ext cx="10668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dirty="0"/>
              <a:t>H</a:t>
            </a:r>
          </a:p>
          <a:p>
            <a:pPr algn="ctr"/>
            <a:r>
              <a:rPr lang="en-US" sz="2000" dirty="0" smtClean="0"/>
              <a:t>2.10</a:t>
            </a:r>
            <a:endParaRPr lang="en-US" sz="2000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800600" y="4267200"/>
            <a:ext cx="10668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dirty="0"/>
              <a:t>H</a:t>
            </a:r>
          </a:p>
          <a:p>
            <a:pPr algn="ctr"/>
            <a:r>
              <a:rPr lang="en-US" sz="2000" dirty="0" smtClean="0"/>
              <a:t>2.10</a:t>
            </a:r>
            <a:endParaRPr lang="en-US" sz="2000" dirty="0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33600" y="3810000"/>
            <a:ext cx="41910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2667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Non-Polar Covalent</a:t>
            </a: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Equal Sharing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810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Why?</a:t>
            </a:r>
          </a:p>
          <a:p>
            <a:pPr algn="ctr"/>
            <a:r>
              <a:rPr lang="en-US" sz="3000" dirty="0" smtClean="0"/>
              <a:t>Same e</a:t>
            </a:r>
            <a:r>
              <a:rPr lang="en-US" sz="3000" baseline="30000" dirty="0" smtClean="0"/>
              <a:t>-</a:t>
            </a:r>
            <a:r>
              <a:rPr lang="en-US" sz="3000" dirty="0" err="1" smtClean="0"/>
              <a:t>neg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Non-Metal with a Non-Metal</a:t>
            </a:r>
          </a:p>
          <a:p>
            <a:pPr marL="811213" indent="-354013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70C0"/>
                </a:solidFill>
              </a:rPr>
              <a:t>Polar Covalent Bonding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2 non-metals who are close enough in strength (e-</a:t>
            </a:r>
            <a:r>
              <a:rPr lang="en-US" sz="3000" dirty="0" err="1" smtClean="0"/>
              <a:t>neg</a:t>
            </a:r>
            <a:r>
              <a:rPr lang="en-US" sz="3000" dirty="0" smtClean="0"/>
              <a:t>) that they share</a:t>
            </a:r>
          </a:p>
          <a:p>
            <a:pPr marL="1268413" lvl="1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 smtClean="0"/>
              <a:t>This sharing is unequal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048000" y="4724400"/>
            <a:ext cx="10668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dirty="0" smtClean="0"/>
              <a:t>O</a:t>
            </a:r>
            <a:endParaRPr lang="en-US" sz="3000" dirty="0"/>
          </a:p>
          <a:p>
            <a:pPr algn="ctr"/>
            <a:r>
              <a:rPr lang="en-US" sz="2000" dirty="0" smtClean="0"/>
              <a:t>3.44</a:t>
            </a:r>
            <a:endParaRPr lang="en-US" sz="2000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876800" y="4724400"/>
            <a:ext cx="10668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dirty="0"/>
              <a:t>H</a:t>
            </a:r>
          </a:p>
          <a:p>
            <a:pPr algn="ctr"/>
            <a:r>
              <a:rPr lang="en-US" sz="2000" dirty="0" smtClean="0"/>
              <a:t>2.10</a:t>
            </a:r>
            <a:endParaRPr lang="en-US" sz="2000" dirty="0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676400" y="4191000"/>
            <a:ext cx="46482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3048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Polar Covalent</a:t>
            </a: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Unequal Sharing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810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Why?</a:t>
            </a:r>
          </a:p>
          <a:p>
            <a:pPr algn="ctr"/>
            <a:r>
              <a:rPr lang="en-US" sz="3000" dirty="0" smtClean="0"/>
              <a:t>Similar e</a:t>
            </a:r>
            <a:r>
              <a:rPr lang="en-US" sz="3000" baseline="30000" dirty="0" smtClean="0"/>
              <a:t>-</a:t>
            </a:r>
            <a:r>
              <a:rPr lang="en-US" sz="3000" dirty="0" err="1" smtClean="0"/>
              <a:t>neg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5061972"/>
            <a:ext cx="1600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</a:p>
          <a:p>
            <a:pPr algn="ctr"/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Dipole</a:t>
            </a:r>
          </a:p>
          <a:p>
            <a:pPr algn="ctr"/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Negative</a:t>
            </a:r>
            <a:endParaRPr lang="en-US" sz="27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029200"/>
            <a:ext cx="1600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</a:p>
          <a:p>
            <a:pPr algn="ctr"/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Dipole</a:t>
            </a:r>
          </a:p>
          <a:p>
            <a:pPr algn="ctr"/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Positive</a:t>
            </a:r>
            <a:endParaRPr lang="en-US" sz="27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533400"/>
            <a:ext cx="73340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u="sng" dirty="0"/>
              <a:t>Some properties of </a:t>
            </a:r>
            <a:r>
              <a:rPr lang="en-US" sz="3000" b="1" u="sng" dirty="0" smtClean="0"/>
              <a:t>covalent compounds</a:t>
            </a:r>
            <a:r>
              <a:rPr lang="en-US" sz="3000" b="1" u="sng" dirty="0"/>
              <a:t>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399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000" dirty="0"/>
              <a:t>Most </a:t>
            </a:r>
            <a:r>
              <a:rPr lang="en-US" sz="3000" dirty="0" smtClean="0"/>
              <a:t>covalent </a:t>
            </a:r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</a:rPr>
              <a:t>molecules</a:t>
            </a:r>
            <a:r>
              <a:rPr lang="en-US" sz="3000" dirty="0" smtClean="0"/>
              <a:t> have </a:t>
            </a:r>
            <a:r>
              <a:rPr lang="en-US" sz="3000" dirty="0"/>
              <a:t>l</a:t>
            </a:r>
            <a:r>
              <a:rPr lang="en-US" sz="3000" dirty="0" smtClean="0"/>
              <a:t>ower melting &amp; boiling points, softer</a:t>
            </a:r>
          </a:p>
          <a:p>
            <a:pPr marL="811213" indent="-354013">
              <a:spcAft>
                <a:spcPts val="1200"/>
              </a:spcAft>
              <a:buFont typeface="Arial" pitchFamily="34" charset="0"/>
              <a:buChar char="•"/>
            </a:pP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6868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  <a:defRPr/>
            </a:pPr>
            <a:r>
              <a:rPr lang="en-US" sz="3200" dirty="0" smtClean="0">
                <a:latin typeface="Times New Roman" pitchFamily="18" charset="0"/>
              </a:rPr>
              <a:t>Often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insoluble</a:t>
            </a:r>
            <a:r>
              <a:rPr lang="en-US" sz="3200" dirty="0" smtClean="0">
                <a:latin typeface="Times New Roman" pitchFamily="18" charset="0"/>
              </a:rPr>
              <a:t> (non-electrolytes, don’t break down in water)</a:t>
            </a:r>
            <a:endParaRPr lang="en-US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533400"/>
            <a:ext cx="73340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u="sng" dirty="0"/>
              <a:t>Some properties of </a:t>
            </a:r>
            <a:r>
              <a:rPr lang="en-US" sz="3000" b="1" u="sng" dirty="0" smtClean="0"/>
              <a:t>covalent compounds</a:t>
            </a:r>
            <a:r>
              <a:rPr lang="en-US" sz="3000" b="1" u="sng" dirty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1000" y="1089194"/>
            <a:ext cx="9144000" cy="9510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 smtClean="0"/>
              <a:t>7 elements </a:t>
            </a:r>
            <a:r>
              <a:rPr lang="en-US" sz="3000" dirty="0"/>
              <a:t>are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diatomic</a:t>
            </a:r>
            <a:r>
              <a:rPr lang="en-US" sz="3000" dirty="0" smtClean="0"/>
              <a:t>:  found </a:t>
            </a:r>
            <a:r>
              <a:rPr lang="en-US" sz="3000" dirty="0"/>
              <a:t>naturally as molecular elements of two identical </a:t>
            </a:r>
            <a:r>
              <a:rPr lang="en-US" sz="3000" dirty="0" smtClean="0"/>
              <a:t>atoms</a:t>
            </a:r>
            <a:endParaRPr lang="en-US" sz="3000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752600" y="2187476"/>
            <a:ext cx="32004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ydrogen (H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Nitrogen (N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Oxygen (O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Fluorine (F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724400" y="2559040"/>
            <a:ext cx="32004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Chlorine (Cl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Bromine (Br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Iodine (I</a:t>
            </a:r>
            <a:r>
              <a:rPr lang="en-US" sz="30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3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4" grpId="0" autoUpdateAnimBg="0"/>
      <p:bldP spid="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Bonding Continuum </a:t>
            </a:r>
            <a:r>
              <a:rPr lang="en-US" sz="3000" dirty="0" smtClean="0"/>
              <a:t>– Pulling it all together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450" y="1381125"/>
          <a:ext cx="880110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3" imgW="8801280" imgH="4334040" progId="WPDraw30.Drawing">
                  <p:embed/>
                </p:oleObj>
              </mc:Choice>
              <mc:Fallback>
                <p:oleObj name="Drawing" r:id="rId3" imgW="8801280" imgH="4334040" progId="WPDraw30.Drawing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381125"/>
                        <a:ext cx="8801100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0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>
                <a:solidFill>
                  <a:schemeClr val="accent5">
                    <a:lumMod val="50000"/>
                  </a:schemeClr>
                </a:solidFill>
              </a:rPr>
              <a:t>Chemical Bonding</a:t>
            </a:r>
            <a:endParaRPr lang="en-US" sz="35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082671"/>
              </p:ext>
            </p:extLst>
          </p:nvPr>
        </p:nvGraphicFramePr>
        <p:xfrm>
          <a:off x="-1" y="1066801"/>
          <a:ext cx="9144001" cy="5736448"/>
        </p:xfrm>
        <a:graphic>
          <a:graphicData uri="http://schemas.openxmlformats.org/drawingml/2006/table">
            <a:tbl>
              <a:tblPr/>
              <a:tblGrid>
                <a:gridCol w="1829154"/>
                <a:gridCol w="1827389"/>
                <a:gridCol w="1830916"/>
                <a:gridCol w="1827389"/>
                <a:gridCol w="1829153"/>
              </a:tblGrid>
              <a:tr h="1049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Bond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Formed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Mode of 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difference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Covalent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Nonmetals of similar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Sharing of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-no 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-low m.p.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-insulators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SMALL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Ionic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Metal and nonmetal with widely different e-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Electrostatic attraction between ions resulting from transfer of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-charged ions in all phases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-solids insulate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-gases, liquids conduct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-high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m.p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8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Metallic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Atoms of metals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Delocalized electron cloud around atoms of low e-neg (sea of electrons)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-conduct in all phases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shiney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-very high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m.p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572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To summarize…</a:t>
            </a:r>
            <a:endParaRPr lang="en-US" sz="3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21336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3124200"/>
            <a:ext cx="1828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5029200"/>
            <a:ext cx="18288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21336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124200"/>
            <a:ext cx="1828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5029200"/>
            <a:ext cx="18288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21336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3124200"/>
            <a:ext cx="1828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5029200"/>
            <a:ext cx="18288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21336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3124200"/>
            <a:ext cx="1828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5029200"/>
            <a:ext cx="18288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m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ChemTheme</Template>
  <TotalTime>134</TotalTime>
  <Words>354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ChemTheme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</dc:creator>
  <cp:lastModifiedBy>Call, Brittany</cp:lastModifiedBy>
  <cp:revision>13</cp:revision>
  <dcterms:created xsi:type="dcterms:W3CDTF">2012-08-10T18:11:19Z</dcterms:created>
  <dcterms:modified xsi:type="dcterms:W3CDTF">2012-10-15T21:21:00Z</dcterms:modified>
</cp:coreProperties>
</file>