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8"/>
  </p:notesMasterIdLst>
  <p:handoutMasterIdLst>
    <p:handoutMasterId r:id="rId19"/>
  </p:handoutMasterIdLst>
  <p:sldIdLst>
    <p:sldId id="682" r:id="rId2"/>
    <p:sldId id="674" r:id="rId3"/>
    <p:sldId id="673" r:id="rId4"/>
    <p:sldId id="601" r:id="rId5"/>
    <p:sldId id="541" r:id="rId6"/>
    <p:sldId id="542" r:id="rId7"/>
    <p:sldId id="593" r:id="rId8"/>
    <p:sldId id="594" r:id="rId9"/>
    <p:sldId id="596" r:id="rId10"/>
    <p:sldId id="597" r:id="rId11"/>
    <p:sldId id="676" r:id="rId12"/>
    <p:sldId id="677" r:id="rId13"/>
    <p:sldId id="675" r:id="rId14"/>
    <p:sldId id="678" r:id="rId15"/>
    <p:sldId id="679" r:id="rId16"/>
    <p:sldId id="680" r:id="rId17"/>
  </p:sldIdLst>
  <p:sldSz cx="9144000" cy="6858000" type="screen4x3"/>
  <p:notesSz cx="91074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3399"/>
    <a:srgbClr val="FF0066"/>
    <a:srgbClr val="FF0000"/>
    <a:srgbClr val="ECCA22"/>
    <a:srgbClr val="E3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6" autoAdjust="0"/>
    <p:restoredTop sz="93204" autoAdjust="0"/>
  </p:normalViewPr>
  <p:slideViewPr>
    <p:cSldViewPr>
      <p:cViewPr>
        <p:scale>
          <a:sx n="90" d="100"/>
          <a:sy n="90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58802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58802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0ACA56-EC0E-4733-BFA0-0631E7372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58802" y="0"/>
            <a:ext cx="3946578" cy="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00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0749" y="3257461"/>
            <a:ext cx="7285990" cy="30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58802" y="6513725"/>
            <a:ext cx="3946578" cy="3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E68AFA-238E-4943-A5B7-7A1133B8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17-9CF5-40A8-AFBF-97BCC8D15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0CAC2-6468-409E-A749-C05A5EDA79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2ACA7-6681-4A82-866F-D35BB4C14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2CEC3-2DEC-461F-B7AF-3DFC3AD09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05B99-92BF-4AD0-9427-915AC1194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C9A72-0FAA-431F-B737-8E8BC8503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137BA-1489-4C33-B622-3910E9393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DF8A3-AC09-4D33-875F-8E4ECE41DC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D9BF7-C838-48CE-834D-15723D164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B6751-337B-48A8-AF39-54C0C2912C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F76A1-235C-4573-8BB2-4D6C1E764B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4D0202-0A42-4095-A472-977E9D93C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Quantum </a:t>
            </a:r>
            <a:r>
              <a:rPr lang="en-US" dirty="0" smtClean="0">
                <a:hlinkClick r:id="rId2" action="ppaction://hlinksldjump"/>
              </a:rPr>
              <a:t>Intro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4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733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686800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/>
              <a:t>s</a:t>
            </a:r>
            <a:r>
              <a:rPr lang="en-US" dirty="0" smtClean="0"/>
              <a:t> orbitals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First appear in the 1</a:t>
            </a:r>
            <a:r>
              <a:rPr lang="en-US" altLang="zh-CN" baseline="30000" dirty="0" smtClean="0">
                <a:ea typeface="SimSun" pitchFamily="2" charset="-122"/>
              </a:rPr>
              <a:t>st</a:t>
            </a:r>
            <a:r>
              <a:rPr lang="en-US" altLang="zh-CN" dirty="0" smtClean="0">
                <a:ea typeface="SimSun" pitchFamily="2" charset="-122"/>
              </a:rPr>
              <a:t> energy level (n=1)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Can hold </a:t>
            </a:r>
            <a:r>
              <a:rPr lang="en-US" altLang="zh-CN" dirty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 electrons</a:t>
            </a:r>
            <a:endParaRPr lang="en-US" altLang="zh-CN" dirty="0">
              <a:ea typeface="SimSun" pitchFamily="2" charset="-122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Sphere shaped</a:t>
            </a:r>
          </a:p>
        </p:txBody>
      </p:sp>
      <p:pic>
        <p:nvPicPr>
          <p:cNvPr id="80898" name="Picture 2" descr="http://media-1.web.britannica.com/eb-media/54/3254-004-DAE1AA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8" b="6374"/>
          <a:stretch/>
        </p:blipFill>
        <p:spPr bwMode="auto">
          <a:xfrm>
            <a:off x="3013075" y="3200400"/>
            <a:ext cx="3293132" cy="29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09836"/>
            <a:ext cx="8648700" cy="6267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686800" cy="309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/>
              <a:t>p</a:t>
            </a:r>
            <a:r>
              <a:rPr lang="en-US" dirty="0" smtClean="0"/>
              <a:t> orbitals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First appear in the 2</a:t>
            </a:r>
            <a:r>
              <a:rPr lang="en-US" altLang="zh-CN" baseline="30000" dirty="0" smtClean="0">
                <a:ea typeface="SimSun" pitchFamily="2" charset="-122"/>
              </a:rPr>
              <a:t>nd</a:t>
            </a:r>
            <a:r>
              <a:rPr lang="en-US" altLang="zh-CN" dirty="0" smtClean="0">
                <a:ea typeface="SimSun" pitchFamily="2" charset="-122"/>
              </a:rPr>
              <a:t> energy level (n=2)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Come in sets of 3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Each can hold 2 electrons (6 total)</a:t>
            </a:r>
            <a:endParaRPr lang="en-US" altLang="zh-CN" dirty="0">
              <a:ea typeface="SimSun" pitchFamily="2" charset="-122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err="1" smtClean="0">
                <a:ea typeface="SimSun" pitchFamily="2" charset="-122"/>
              </a:rPr>
              <a:t>Dumbell</a:t>
            </a:r>
            <a:r>
              <a:rPr lang="en-US" altLang="zh-CN" dirty="0" smtClean="0">
                <a:ea typeface="SimSun" pitchFamily="2" charset="-122"/>
              </a:rPr>
              <a:t> shaped</a:t>
            </a:r>
          </a:p>
        </p:txBody>
      </p:sp>
      <p:pic>
        <p:nvPicPr>
          <p:cNvPr id="83970" name="Picture 2" descr="http://www.chem.ufl.edu/~itl/2045/matter/FG06_02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t="18483" b="27725"/>
          <a:stretch/>
        </p:blipFill>
        <p:spPr bwMode="auto">
          <a:xfrm>
            <a:off x="1932090" y="3546017"/>
            <a:ext cx="5279820" cy="23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09836"/>
            <a:ext cx="8648700" cy="6267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686800" cy="309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/>
              <a:t>d orbitals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First appear in the 3</a:t>
            </a:r>
            <a:r>
              <a:rPr lang="en-US" altLang="zh-CN" baseline="30000" dirty="0">
                <a:ea typeface="SimSun" pitchFamily="2" charset="-122"/>
              </a:rPr>
              <a:t>r</a:t>
            </a:r>
            <a:r>
              <a:rPr lang="en-US" altLang="zh-CN" baseline="30000" dirty="0" smtClean="0">
                <a:ea typeface="SimSun" pitchFamily="2" charset="-122"/>
              </a:rPr>
              <a:t>d</a:t>
            </a:r>
            <a:r>
              <a:rPr lang="en-US" altLang="zh-CN" dirty="0" smtClean="0">
                <a:ea typeface="SimSun" pitchFamily="2" charset="-122"/>
              </a:rPr>
              <a:t> energy level (n=3)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Come in sets of 5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Each can hold 2 electrons (10 total)</a:t>
            </a:r>
            <a:endParaRPr lang="en-US" altLang="zh-CN" dirty="0">
              <a:ea typeface="SimSun" pitchFamily="2" charset="-122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Crazy shaped</a:t>
            </a:r>
          </a:p>
        </p:txBody>
      </p:sp>
      <p:pic>
        <p:nvPicPr>
          <p:cNvPr id="84994" name="Picture 2" descr="http://www.chem.wisc.edu/deptfiles/genchem/sstutorial/Text5/Tx53/tx53p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43719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09836"/>
            <a:ext cx="8648700" cy="6267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9836"/>
            <a:ext cx="8648700" cy="6267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686800" cy="309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/>
              <a:t>f</a:t>
            </a:r>
            <a:r>
              <a:rPr lang="en-US" dirty="0" smtClean="0"/>
              <a:t> orbitals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First appear in the 4</a:t>
            </a:r>
            <a:r>
              <a:rPr lang="en-US" altLang="zh-CN" baseline="30000" dirty="0" smtClean="0">
                <a:ea typeface="SimSun" pitchFamily="2" charset="-122"/>
              </a:rPr>
              <a:t>th</a:t>
            </a:r>
            <a:r>
              <a:rPr lang="en-US" altLang="zh-CN" dirty="0" smtClean="0">
                <a:ea typeface="SimSun" pitchFamily="2" charset="-122"/>
              </a:rPr>
              <a:t> energy level (n=4)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Come in sets of 7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Each can hold 2 electrons (14 total)</a:t>
            </a:r>
            <a:endParaRPr lang="en-US" altLang="zh-CN" dirty="0">
              <a:ea typeface="SimSun" pitchFamily="2" charset="-122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Crazier shaped</a:t>
            </a:r>
          </a:p>
        </p:txBody>
      </p:sp>
      <p:pic>
        <p:nvPicPr>
          <p:cNvPr id="86018" name="Picture 2" descr="http://upload.wikimedia.org/wikipedia/commons/b/bb/F-orbit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97882"/>
            <a:ext cx="5638800" cy="27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77325"/>
              </p:ext>
            </p:extLst>
          </p:nvPr>
        </p:nvGraphicFramePr>
        <p:xfrm>
          <a:off x="1524000" y="1447800"/>
          <a:ext cx="6096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Orbital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# sets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Total e</a:t>
                      </a:r>
                      <a:r>
                        <a:rPr lang="en-US" sz="3500" baseline="30000" dirty="0" smtClean="0"/>
                        <a:t>-</a:t>
                      </a:r>
                      <a:endParaRPr lang="en-US" sz="35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s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1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2</a:t>
                      </a:r>
                      <a:endParaRPr lang="en-US" sz="3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p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3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6</a:t>
                      </a:r>
                      <a:endParaRPr lang="en-US" sz="3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d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5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10</a:t>
                      </a:r>
                      <a:endParaRPr lang="en-US" sz="3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f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7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14</a:t>
                      </a:r>
                      <a:endParaRPr lang="en-US" sz="3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3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To summarize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500" y="4623375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s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733800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s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4457700" y="3733800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9900" y="2872026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s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872026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2872026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1981200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s</a:t>
            </a:r>
            <a:endParaRPr lang="en-US" sz="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3300" y="1981200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1981200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d</a:t>
            </a:r>
            <a:endParaRPr lang="en-US" sz="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48300" y="1981200"/>
            <a:ext cx="952500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4700826"/>
            <a:ext cx="14478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/>
              <a:t>n</a:t>
            </a:r>
            <a:r>
              <a:rPr lang="en-US" sz="5000" dirty="0" smtClean="0"/>
              <a:t>=1</a:t>
            </a:r>
            <a:endParaRPr lang="en-US" sz="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3786426"/>
            <a:ext cx="14478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n=2</a:t>
            </a:r>
            <a:endParaRPr lang="en-US" sz="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872026"/>
            <a:ext cx="14478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n=3</a:t>
            </a:r>
            <a:endParaRPr lang="en-US" sz="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14478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n=4</a:t>
            </a:r>
            <a:endParaRPr lang="en-US" sz="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4700826"/>
            <a:ext cx="14478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/>
              <a:t>e</a:t>
            </a:r>
            <a:r>
              <a:rPr lang="en-US" sz="5000" baseline="30000" dirty="0" smtClean="0"/>
              <a:t>-</a:t>
            </a:r>
            <a:r>
              <a:rPr lang="en-US" sz="5000" dirty="0" smtClean="0"/>
              <a:t>=</a:t>
            </a:r>
            <a:r>
              <a:rPr lang="en-US" sz="5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786426"/>
            <a:ext cx="14478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/>
              <a:t>e</a:t>
            </a:r>
            <a:r>
              <a:rPr lang="en-US" sz="5000" baseline="30000" dirty="0"/>
              <a:t>-</a:t>
            </a:r>
            <a:r>
              <a:rPr lang="en-US" sz="5000" dirty="0" smtClean="0"/>
              <a:t>=8</a:t>
            </a:r>
            <a:endParaRPr lang="en-US" sz="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2872026"/>
            <a:ext cx="17526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/>
              <a:t>e</a:t>
            </a:r>
            <a:r>
              <a:rPr lang="en-US" sz="5000" baseline="30000" dirty="0"/>
              <a:t>-</a:t>
            </a:r>
            <a:r>
              <a:rPr lang="en-US" sz="5000" dirty="0" smtClean="0"/>
              <a:t>=18</a:t>
            </a:r>
            <a:endParaRPr lang="en-US" sz="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1981200"/>
            <a:ext cx="1676400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000" dirty="0"/>
              <a:t>e</a:t>
            </a:r>
            <a:r>
              <a:rPr lang="en-US" sz="5000" baseline="30000" dirty="0"/>
              <a:t>-</a:t>
            </a:r>
            <a:r>
              <a:rPr lang="en-US" sz="5000" dirty="0" smtClean="0"/>
              <a:t>=32</a:t>
            </a:r>
            <a:endParaRPr lang="en-US" sz="5000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1066800"/>
            <a:ext cx="251460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Energy levels</a:t>
            </a:r>
            <a:endParaRPr lang="en-US" sz="30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3775887" y="1066800"/>
            <a:ext cx="1710513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Orbitals</a:t>
            </a:r>
            <a:endParaRPr lang="en-US" sz="30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7696200" y="1095153"/>
            <a:ext cx="1459053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Total e</a:t>
            </a:r>
            <a:r>
              <a:rPr lang="en-US" sz="3000" b="1" u="sng" baseline="30000" dirty="0" smtClean="0"/>
              <a:t>-</a:t>
            </a:r>
            <a:endParaRPr lang="en-US" sz="3000" b="1" u="sng" baseline="30000" dirty="0"/>
          </a:p>
        </p:txBody>
      </p:sp>
    </p:spTree>
    <p:extLst>
      <p:ext uri="{BB962C8B-B14F-4D97-AF65-F5344CB8AC3E}">
        <p14:creationId xmlns:p14="http://schemas.microsoft.com/office/powerpoint/2010/main" val="12552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fin</a:t>
            </a:r>
            <a:endParaRPr lang="en-US" dirty="0"/>
          </a:p>
        </p:txBody>
      </p:sp>
      <p:pic>
        <p:nvPicPr>
          <p:cNvPr id="78850" name="Picture 2" descr="http://elementsunearthed.files.wordpress.com/2010/12/f-orbital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707"/>
            <a:ext cx="52768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write down stuff in blue boxes, and feel free to summarize the blue box stuff as well</a:t>
            </a:r>
          </a:p>
          <a:p>
            <a:endParaRPr lang="en-US" dirty="0" smtClean="0"/>
          </a:p>
          <a:p>
            <a:r>
              <a:rPr lang="en-US" dirty="0" smtClean="0"/>
              <a:t>Like this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1885" y="3273972"/>
            <a:ext cx="762000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little more about 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e.m</a:t>
            </a:r>
            <a:r>
              <a:rPr lang="en-US" dirty="0" smtClean="0"/>
              <a:t>. waves travel at the speed of light (c) or 300,000,000 meters/second   (3x10</a:t>
            </a:r>
            <a:r>
              <a:rPr lang="en-US" baseline="30000" dirty="0" smtClean="0"/>
              <a:t>8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speed of a wave is wavelength (</a:t>
            </a:r>
            <a:r>
              <a:rPr lang="en-US" altLang="zh-CN" dirty="0" smtClean="0">
                <a:ea typeface="SimSun" pitchFamily="2" charset="-122"/>
              </a:rPr>
              <a:t>λ)</a:t>
            </a:r>
            <a:r>
              <a:rPr lang="en-US" dirty="0" smtClean="0"/>
              <a:t>times frequency (</a:t>
            </a:r>
            <a:r>
              <a:rPr lang="en-US" altLang="zh-CN" i="1" dirty="0" smtClean="0">
                <a:ea typeface="SimSun" pitchFamily="2" charset="-122"/>
              </a:rPr>
              <a:t>ν</a:t>
            </a:r>
            <a:r>
              <a:rPr lang="en-US" altLang="zh-CN" dirty="0" smtClean="0">
                <a:ea typeface="SimSun" pitchFamily="2" charset="-122"/>
              </a:rPr>
              <a:t>)</a:t>
            </a:r>
            <a:r>
              <a:rPr lang="en-US" altLang="zh-CN" i="1" dirty="0" smtClean="0">
                <a:ea typeface="SimSun" pitchFamily="2" charset="-122"/>
              </a:rPr>
              <a:t> </a:t>
            </a:r>
            <a:r>
              <a:rPr lang="en-US" dirty="0" smtClean="0"/>
              <a:t>so, for all </a:t>
            </a:r>
            <a:r>
              <a:rPr lang="en-US" dirty="0" err="1" smtClean="0"/>
              <a:t>e.m</a:t>
            </a:r>
            <a:r>
              <a:rPr lang="en-US" dirty="0" smtClean="0"/>
              <a:t>. waves </a:t>
            </a:r>
            <a:r>
              <a:rPr lang="en-US" dirty="0" smtClean="0">
                <a:solidFill>
                  <a:schemeClr val="tx2"/>
                </a:solidFill>
              </a:rPr>
              <a:t>C =</a:t>
            </a:r>
            <a:r>
              <a:rPr lang="en-US" altLang="zh-CN" i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λ</a:t>
            </a: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en-US" altLang="zh-CN" i="1" dirty="0" smtClean="0">
                <a:solidFill>
                  <a:schemeClr val="tx2"/>
                </a:solidFill>
                <a:ea typeface="SimSun" pitchFamily="2" charset="-122"/>
              </a:rPr>
              <a:t>ν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869" y="1524000"/>
            <a:ext cx="8458200" cy="118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007" y="3200400"/>
            <a:ext cx="1447800" cy="59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029200" y="2819400"/>
          <a:ext cx="3962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Drawing" r:id="rId3" imgW="4724280" imgH="4724280" progId="WPDraw30.Drawing">
                  <p:embed/>
                </p:oleObj>
              </mc:Choice>
              <mc:Fallback>
                <p:oleObj name="Drawing" r:id="rId3" imgW="4724280" imgH="472428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962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0" y="24373"/>
            <a:ext cx="9144000" cy="334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Bohr Model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chemeClr val="accent2"/>
                </a:solidFill>
                <a:ea typeface="SimSun" pitchFamily="2" charset="-122"/>
              </a:rPr>
              <a:t>Tried to describe e</a:t>
            </a:r>
            <a:r>
              <a:rPr lang="en-US" baseline="30000" dirty="0" smtClean="0">
                <a:solidFill>
                  <a:schemeClr val="accent2"/>
                </a:solidFill>
                <a:ea typeface="SimSun" pitchFamily="2" charset="-122"/>
              </a:rPr>
              <a:t>-</a:t>
            </a:r>
            <a:r>
              <a:rPr lang="en-US" dirty="0" smtClean="0">
                <a:solidFill>
                  <a:schemeClr val="accent2"/>
                </a:solidFill>
                <a:ea typeface="SimSun" pitchFamily="2" charset="-122"/>
              </a:rPr>
              <a:t> as little particles revolving around nucleus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chemeClr val="accent2"/>
                </a:solidFill>
                <a:ea typeface="SimSun" pitchFamily="2" charset="-122"/>
              </a:rPr>
              <a:t>Depended on his ability to track electrons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solidFill>
                  <a:schemeClr val="accent2"/>
                </a:solidFill>
                <a:ea typeface="SimSun" pitchFamily="2" charset="-122"/>
              </a:rPr>
              <a:t>Used a single variable to describe the size of the orbit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6518"/>
            <a:ext cx="1925279" cy="17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057400" y="3897876"/>
          <a:ext cx="2883924" cy="288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Drawing" r:id="rId6" imgW="3438360" imgH="3438360" progId="WPDraw30.Drawing">
                  <p:embed/>
                </p:oleObj>
              </mc:Choice>
              <mc:Fallback>
                <p:oleObj name="Drawing" r:id="rId6" imgW="3438360" imgH="343836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7876"/>
                        <a:ext cx="2883924" cy="2883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8610600" cy="334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ea typeface="SimSun" pitchFamily="2" charset="-122"/>
              </a:rPr>
              <a:t>Heisenberg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a typeface="SimSun" pitchFamily="2" charset="-122"/>
              </a:rPr>
              <a:t>uncertainty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ea typeface="SimSun" pitchFamily="2" charset="-122"/>
              </a:rPr>
              <a:t>principle</a:t>
            </a:r>
            <a:r>
              <a:rPr lang="en-US" altLang="zh-CN" dirty="0" smtClean="0">
                <a:ea typeface="SimSun" pitchFamily="2" charset="-122"/>
              </a:rPr>
              <a:t>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It </a:t>
            </a:r>
            <a:r>
              <a:rPr lang="en-US" altLang="zh-CN" dirty="0">
                <a:ea typeface="SimSun" pitchFamily="2" charset="-122"/>
              </a:rPr>
              <a:t>is </a:t>
            </a:r>
            <a:r>
              <a:rPr lang="en-US" altLang="zh-CN" dirty="0" smtClean="0">
                <a:ea typeface="SimSun" pitchFamily="2" charset="-122"/>
              </a:rPr>
              <a:t>impossible </a:t>
            </a:r>
            <a:r>
              <a:rPr lang="en-US" altLang="zh-CN" dirty="0">
                <a:ea typeface="SimSun" pitchFamily="2" charset="-122"/>
              </a:rPr>
              <a:t>to know </a:t>
            </a:r>
            <a:r>
              <a:rPr lang="en-US" altLang="zh-CN" dirty="0" smtClean="0">
                <a:ea typeface="SimSun" pitchFamily="2" charset="-122"/>
              </a:rPr>
              <a:t>the exact position and momentum of an electron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In other words…we can’t know exactly where an electron is and where it is going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Because…why?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8458200" cy="1671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404144" y="149225"/>
            <a:ext cx="7021512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b="1" dirty="0"/>
              <a:t>The Schrödinger wave equation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210207" y="838200"/>
            <a:ext cx="86868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1926 - </a:t>
            </a:r>
            <a:r>
              <a:rPr lang="en-US" altLang="zh-CN" dirty="0" smtClean="0">
                <a:ea typeface="SimSun" pitchFamily="2" charset="-122"/>
              </a:rPr>
              <a:t>Erwin Schrödinger: derived </a:t>
            </a:r>
            <a:r>
              <a:rPr lang="en-US" altLang="zh-CN" dirty="0">
                <a:ea typeface="SimSun" pitchFamily="2" charset="-122"/>
              </a:rPr>
              <a:t>an equation that treated the hydrogen atom’s electron as a wave. </a:t>
            </a:r>
            <a:endParaRPr lang="en-US" altLang="zh-CN" dirty="0" smtClean="0">
              <a:ea typeface="SimSun" pitchFamily="2" charset="-122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Applied to other elements, not just H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3048000"/>
            <a:ext cx="84582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b="1" dirty="0" smtClean="0">
                <a:solidFill>
                  <a:srgbClr val="0070C0"/>
                </a:solidFill>
                <a:ea typeface="SimSun" pitchFamily="2" charset="-122"/>
              </a:rPr>
              <a:t>The quantum/wave mechanical model</a:t>
            </a:r>
            <a:r>
              <a:rPr lang="en-US" altLang="zh-CN" dirty="0" smtClean="0">
                <a:ea typeface="SimSun" pitchFamily="2" charset="-122"/>
              </a:rPr>
              <a:t>: atomic model where electrons </a:t>
            </a:r>
            <a:r>
              <a:rPr lang="en-US" altLang="zh-CN" dirty="0">
                <a:ea typeface="SimSun" pitchFamily="2" charset="-122"/>
              </a:rPr>
              <a:t>are treated as </a:t>
            </a:r>
            <a:r>
              <a:rPr lang="en-US" altLang="zh-CN" dirty="0" smtClean="0">
                <a:ea typeface="SimSun" pitchFamily="2" charset="-122"/>
              </a:rPr>
              <a:t>waves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048000"/>
            <a:ext cx="8458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589088" y="17298"/>
            <a:ext cx="7021512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b="1" dirty="0"/>
              <a:t>The Schrödinger wave equation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304800" y="621822"/>
            <a:ext cx="8686800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Probability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Ability to know where an e</a:t>
            </a:r>
            <a:r>
              <a:rPr lang="en-US" baseline="30000" dirty="0" smtClean="0">
                <a:ea typeface="SimSun" pitchFamily="2" charset="-122"/>
              </a:rPr>
              <a:t>-</a:t>
            </a:r>
            <a:r>
              <a:rPr lang="en-US" dirty="0" smtClean="0">
                <a:ea typeface="SimSun" pitchFamily="2" charset="-122"/>
              </a:rPr>
              <a:t> is </a:t>
            </a:r>
            <a:r>
              <a:rPr lang="en-US" i="1" dirty="0" smtClean="0">
                <a:ea typeface="SimSun" pitchFamily="2" charset="-122"/>
              </a:rPr>
              <a:t>most</a:t>
            </a:r>
            <a:r>
              <a:rPr lang="en-US" dirty="0" smtClean="0">
                <a:ea typeface="SimSun" pitchFamily="2" charset="-122"/>
              </a:rPr>
              <a:t> of the time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4779" y="1805295"/>
            <a:ext cx="8458200" cy="161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Treats electrons as if they occupy the whole space, rather than as points along a path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“Electron clouds” = </a:t>
            </a:r>
            <a:r>
              <a:rPr lang="en-US" b="1" dirty="0" err="1" smtClean="0">
                <a:solidFill>
                  <a:srgbClr val="0070C0"/>
                </a:solidFill>
                <a:ea typeface="SimSun" pitchFamily="2" charset="-122"/>
              </a:rPr>
              <a:t>orbitals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9513"/>
            <a:ext cx="5099844" cy="34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336" y="3424201"/>
            <a:ext cx="3204879" cy="34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04193" y="2819401"/>
            <a:ext cx="5315607" cy="6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3505200" cy="358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dirty="0" smtClean="0">
                <a:ea typeface="SimSun" pitchFamily="2" charset="-122"/>
              </a:rPr>
              <a:t>Probability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err="1" smtClean="0">
                <a:ea typeface="SimSun" pitchFamily="2" charset="-122"/>
              </a:rPr>
              <a:t>Orbitals</a:t>
            </a:r>
            <a:r>
              <a:rPr lang="en-US" dirty="0" smtClean="0">
                <a:ea typeface="SimSun" pitchFamily="2" charset="-122"/>
              </a:rPr>
              <a:t> are more like cloud than orbits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Not always spherical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034" y="381000"/>
            <a:ext cx="5791200" cy="56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6858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>
              <a:solidFill>
                <a:srgbClr val="ECCA22"/>
              </a:solidFill>
            </a:endParaRP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0" y="757869"/>
            <a:ext cx="91440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altLang="zh-CN" b="1" dirty="0" smtClean="0">
                <a:solidFill>
                  <a:srgbClr val="0070C0"/>
                </a:solidFill>
                <a:ea typeface="SimSun" pitchFamily="2" charset="-122"/>
              </a:rPr>
              <a:t>Quantum numbers </a:t>
            </a:r>
            <a:r>
              <a:rPr lang="en-US" altLang="zh-CN" dirty="0" smtClean="0">
                <a:ea typeface="SimSun" pitchFamily="2" charset="-122"/>
              </a:rPr>
              <a:t>– numbers used to describe the spaces electrons occupy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ea typeface="SimSun" pitchFamily="2" charset="-122"/>
              </a:rPr>
              <a:t>Principle Quantum Number (</a:t>
            </a: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  <a:ea typeface="SimSun" pitchFamily="2" charset="-122"/>
              </a:rPr>
              <a:t>n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ea typeface="SimSun" pitchFamily="2" charset="-122"/>
              </a:rPr>
              <a:t>) – size</a:t>
            </a:r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b="1" dirty="0" smtClean="0">
                <a:ea typeface="SimSun" pitchFamily="2" charset="-122"/>
              </a:rPr>
              <a:t>As n goes up…</a:t>
            </a:r>
            <a:endParaRPr lang="en-US" dirty="0" smtClean="0">
              <a:ea typeface="SimSun" pitchFamily="2" charset="-122"/>
            </a:endParaRPr>
          </a:p>
          <a:p>
            <a:pPr marL="3086100" lvl="6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Size increases</a:t>
            </a:r>
          </a:p>
          <a:p>
            <a:pPr marL="3086100" lvl="6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dirty="0" smtClean="0">
                <a:ea typeface="SimSun" pitchFamily="2" charset="-122"/>
              </a:rPr>
              <a:t>Energy increases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679450"/>
            <a:ext cx="8648700" cy="3816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416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Drawing</vt:lpstr>
      <vt:lpstr>Progression</vt:lpstr>
      <vt:lpstr>Today!</vt:lpstr>
      <vt:lpstr>A little more about Electromagnetic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summarize</vt:lpstr>
      <vt:lpstr>To summarize</vt:lpstr>
      <vt:lpstr>Le fin</vt:lpstr>
    </vt:vector>
  </TitlesOfParts>
  <Company>Horizons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Call, Brittany</cp:lastModifiedBy>
  <cp:revision>786</cp:revision>
  <dcterms:created xsi:type="dcterms:W3CDTF">2004-01-14T15:26:19Z</dcterms:created>
  <dcterms:modified xsi:type="dcterms:W3CDTF">2012-09-25T21:08:19Z</dcterms:modified>
</cp:coreProperties>
</file>