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2" r:id="rId2"/>
    <p:sldId id="300" r:id="rId3"/>
    <p:sldId id="302" r:id="rId4"/>
    <p:sldId id="315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>
        <p:scale>
          <a:sx n="70" d="100"/>
          <a:sy n="70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9B276-F3BC-4DEB-B55A-6562ABFCE320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DA8EC-7D11-49DA-92F0-86BEC3D4F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877108-4D1E-4663-8347-285FFF0B44A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DB07D7-1B6C-4DE5-AE86-C4F2F55F9921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DB07D7-1B6C-4DE5-AE86-C4F2F55F9921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DB07D7-1B6C-4DE5-AE86-C4F2F55F9921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650E42-BF60-43D5-8496-EA8188EFB4BF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CC70AF-56EA-4E7F-A356-54FDEF1BFE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Cuckoo" pitchFamily="2" charset="0"/>
              </a:rPr>
              <a:t>Naming Compounds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3000" y="2971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/>
              <a:t>Ionic naming with </a:t>
            </a:r>
            <a:r>
              <a:rPr lang="en-US" sz="3000" b="1" dirty="0" smtClean="0"/>
              <a:t>mutated </a:t>
            </a:r>
            <a:r>
              <a:rPr lang="en-US" sz="3000" b="1" dirty="0" err="1" smtClean="0"/>
              <a:t>polyatomics</a:t>
            </a:r>
            <a:endParaRPr lang="en-US" sz="3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Polyatomic Ions &amp; Naming Compounds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 smtClean="0"/>
              <a:t>Mutations of Polyatomic Ions</a:t>
            </a:r>
          </a:p>
          <a:p>
            <a:pPr marL="1612900" lvl="3" indent="-241300">
              <a:buFont typeface="Arial" pitchFamily="34" charset="0"/>
              <a:buChar char="•"/>
              <a:defRPr/>
            </a:pPr>
            <a:r>
              <a:rPr lang="en-US" sz="3000" dirty="0" smtClean="0"/>
              <a:t>-ate = “normal” polyatomic ion</a:t>
            </a:r>
          </a:p>
          <a:p>
            <a:pPr marL="1612900" lvl="3" indent="-241300">
              <a:buFont typeface="Arial" pitchFamily="34" charset="0"/>
              <a:buChar char="•"/>
              <a:defRPr/>
            </a:pPr>
            <a:r>
              <a:rPr lang="en-US" sz="3000" dirty="0" smtClean="0"/>
              <a:t>Mutations </a:t>
            </a:r>
            <a:r>
              <a:rPr lang="en-US" sz="3000" dirty="0"/>
              <a:t>have </a:t>
            </a:r>
            <a:r>
              <a:rPr lang="en-US" sz="3000" dirty="0" smtClean="0"/>
              <a:t>changes</a:t>
            </a:r>
            <a:r>
              <a:rPr lang="en-US" sz="3000" dirty="0"/>
              <a:t>:</a:t>
            </a:r>
          </a:p>
          <a:p>
            <a:pPr lvl="3">
              <a:defRPr/>
            </a:pPr>
            <a:endParaRPr lang="en-US" sz="3000" dirty="0"/>
          </a:p>
          <a:p>
            <a:pPr lvl="3">
              <a:defRPr/>
            </a:pPr>
            <a:r>
              <a:rPr lang="en-US" sz="3000" b="1" dirty="0" smtClean="0"/>
              <a:t>nitrate</a:t>
            </a:r>
            <a:r>
              <a:rPr lang="en-US" sz="3000" b="1" dirty="0"/>
              <a:t>:  NO</a:t>
            </a:r>
            <a:r>
              <a:rPr lang="en-US" sz="3000" b="1" baseline="-25000" dirty="0"/>
              <a:t>3</a:t>
            </a:r>
            <a:r>
              <a:rPr lang="en-US" sz="3000" b="1" baseline="30000" dirty="0"/>
              <a:t>-</a:t>
            </a:r>
          </a:p>
          <a:p>
            <a:pPr lvl="3">
              <a:tabLst>
                <a:tab pos="1876425" algn="l"/>
                <a:tab pos="3248025" algn="l"/>
                <a:tab pos="4451350" algn="l"/>
                <a:tab pos="6810375" algn="l"/>
              </a:tabLst>
              <a:defRPr/>
            </a:pPr>
            <a:r>
              <a:rPr lang="en-US" sz="3000" dirty="0" smtClean="0"/>
              <a:t>	+</a:t>
            </a:r>
            <a:r>
              <a:rPr lang="en-US" sz="3000" dirty="0"/>
              <a:t>1 </a:t>
            </a:r>
            <a:r>
              <a:rPr lang="en-US" sz="3000" dirty="0" smtClean="0"/>
              <a:t>O:	NO</a:t>
            </a:r>
            <a:r>
              <a:rPr lang="en-US" sz="3000" baseline="-25000" dirty="0" smtClean="0"/>
              <a:t>4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	</a:t>
            </a:r>
            <a:r>
              <a:rPr lang="en-US" sz="3000" dirty="0" err="1" smtClean="0"/>
              <a:t>per</a:t>
            </a:r>
            <a:r>
              <a:rPr lang="en-US" sz="3000" dirty="0" err="1"/>
              <a:t>___</a:t>
            </a:r>
            <a:r>
              <a:rPr lang="en-US" sz="3000" dirty="0" err="1" smtClean="0"/>
              <a:t>ate</a:t>
            </a:r>
            <a:r>
              <a:rPr lang="en-US" sz="3000" dirty="0" smtClean="0"/>
              <a:t>	</a:t>
            </a:r>
            <a:r>
              <a:rPr lang="en-US" sz="3000" dirty="0" err="1" smtClean="0"/>
              <a:t>pernitrate</a:t>
            </a:r>
            <a:endParaRPr lang="en-US" sz="3000" dirty="0"/>
          </a:p>
          <a:p>
            <a:pPr lvl="3">
              <a:tabLst>
                <a:tab pos="1876425" algn="l"/>
                <a:tab pos="3248025" algn="l"/>
                <a:tab pos="4451350" algn="l"/>
                <a:tab pos="6810375" algn="l"/>
              </a:tabLst>
              <a:defRPr/>
            </a:pPr>
            <a:r>
              <a:rPr lang="en-US" sz="3000" dirty="0" smtClean="0"/>
              <a:t>	-</a:t>
            </a:r>
            <a:r>
              <a:rPr lang="en-US" sz="3000" dirty="0"/>
              <a:t>1 </a:t>
            </a:r>
            <a:r>
              <a:rPr lang="en-US" sz="3000" dirty="0" smtClean="0"/>
              <a:t>O:	NO</a:t>
            </a:r>
            <a:r>
              <a:rPr lang="en-US" sz="3000" baseline="-25000" dirty="0" smtClean="0"/>
              <a:t>2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	___</a:t>
            </a:r>
            <a:r>
              <a:rPr lang="en-US" sz="3000" dirty="0" err="1" smtClean="0"/>
              <a:t>ite</a:t>
            </a:r>
            <a:r>
              <a:rPr lang="en-US" sz="3000" dirty="0" smtClean="0"/>
              <a:t>	nitrite</a:t>
            </a:r>
            <a:endParaRPr lang="en-US" sz="3000" dirty="0"/>
          </a:p>
          <a:p>
            <a:pPr lvl="3">
              <a:tabLst>
                <a:tab pos="1876425" algn="l"/>
                <a:tab pos="3248025" algn="l"/>
                <a:tab pos="4451350" algn="l"/>
                <a:tab pos="6810375" algn="l"/>
              </a:tabLst>
              <a:defRPr/>
            </a:pPr>
            <a:r>
              <a:rPr lang="en-US" sz="3000" dirty="0" smtClean="0"/>
              <a:t>	-</a:t>
            </a:r>
            <a:r>
              <a:rPr lang="en-US" sz="3000" dirty="0"/>
              <a:t>2 </a:t>
            </a:r>
            <a:r>
              <a:rPr lang="en-US" sz="3000" dirty="0" smtClean="0"/>
              <a:t>O:	NO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	hypo</a:t>
            </a:r>
            <a:r>
              <a:rPr lang="en-US" sz="3000" dirty="0"/>
              <a:t>___</a:t>
            </a:r>
            <a:r>
              <a:rPr lang="en-US" sz="3000" dirty="0" err="1" smtClean="0"/>
              <a:t>ite</a:t>
            </a:r>
            <a:r>
              <a:rPr lang="en-US" sz="3000" dirty="0" smtClean="0"/>
              <a:t>	hyponitrite</a:t>
            </a:r>
            <a:endParaRPr lang="en-US" sz="3000" dirty="0"/>
          </a:p>
          <a:p>
            <a:pPr marL="1612900" lvl="3" indent="-241300">
              <a:buFont typeface="Arial" pitchFamily="34" charset="0"/>
              <a:buChar char="•"/>
              <a:defRPr/>
            </a:pPr>
            <a:endParaRPr lang="en-US" sz="3000" dirty="0"/>
          </a:p>
          <a:p>
            <a:pPr marL="1612900" lvl="3" indent="-241300">
              <a:buFont typeface="Arial" pitchFamily="34" charset="0"/>
              <a:buChar char="•"/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1625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990600"/>
            <a:ext cx="9144000" cy="55553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Polyatomic Ions &amp; Naming Compounds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endParaRPr lang="en-US" sz="3000" dirty="0" smtClean="0"/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b="1" dirty="0" smtClean="0"/>
              <a:t>SO</a:t>
            </a:r>
            <a:r>
              <a:rPr lang="en-US" sz="3000" b="1" baseline="-25000" dirty="0" smtClean="0"/>
              <a:t>4</a:t>
            </a:r>
            <a:r>
              <a:rPr lang="en-US" sz="3000" b="1" baseline="30000" dirty="0" smtClean="0"/>
              <a:t>2-	</a:t>
            </a:r>
            <a:r>
              <a:rPr lang="en-US" sz="3000" b="1" dirty="0" smtClean="0"/>
              <a:t>CO</a:t>
            </a:r>
            <a:r>
              <a:rPr lang="en-US" sz="3000" b="1" baseline="-25000" dirty="0" smtClean="0"/>
              <a:t>3</a:t>
            </a:r>
            <a:r>
              <a:rPr lang="en-US" sz="3000" b="1" baseline="30000" dirty="0" smtClean="0"/>
              <a:t>2-</a:t>
            </a:r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dirty="0" smtClean="0"/>
              <a:t>	</a:t>
            </a:r>
            <a:r>
              <a:rPr lang="en-US" sz="3000" dirty="0" smtClean="0">
                <a:solidFill>
                  <a:srgbClr val="C00000"/>
                </a:solidFill>
              </a:rPr>
              <a:t>sulfate</a:t>
            </a:r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b="1" dirty="0" smtClean="0"/>
              <a:t>SO</a:t>
            </a:r>
            <a:r>
              <a:rPr lang="en-US" sz="3000" b="1" baseline="-25000" dirty="0" smtClean="0"/>
              <a:t>5</a:t>
            </a:r>
            <a:r>
              <a:rPr lang="en-US" sz="3000" b="1" baseline="30000" dirty="0" smtClean="0"/>
              <a:t>2-	</a:t>
            </a:r>
            <a:r>
              <a:rPr lang="en-US" sz="3000" b="1" dirty="0" smtClean="0"/>
              <a:t>CO</a:t>
            </a:r>
            <a:r>
              <a:rPr lang="en-US" sz="3000" b="1" baseline="-25000" dirty="0" smtClean="0"/>
              <a:t>2</a:t>
            </a:r>
            <a:r>
              <a:rPr lang="en-US" sz="3000" b="1" baseline="30000" dirty="0" smtClean="0"/>
              <a:t>2-</a:t>
            </a:r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dirty="0" smtClean="0"/>
              <a:t>	</a:t>
            </a:r>
            <a:r>
              <a:rPr lang="en-US" sz="3000" dirty="0" err="1" smtClean="0">
                <a:solidFill>
                  <a:srgbClr val="C00000"/>
                </a:solidFill>
              </a:rPr>
              <a:t>persulfate</a:t>
            </a:r>
            <a:endParaRPr lang="en-US" sz="3000" dirty="0" smtClean="0">
              <a:solidFill>
                <a:srgbClr val="C00000"/>
              </a:solidFill>
            </a:endParaRPr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b="1" dirty="0" smtClean="0"/>
              <a:t>SO</a:t>
            </a:r>
            <a:r>
              <a:rPr lang="en-US" sz="3000" b="1" baseline="-25000" dirty="0" smtClean="0"/>
              <a:t>3</a:t>
            </a:r>
            <a:r>
              <a:rPr lang="en-US" sz="3000" b="1" baseline="30000" dirty="0" smtClean="0"/>
              <a:t>2-	</a:t>
            </a:r>
            <a:r>
              <a:rPr lang="en-US" sz="3000" b="1" dirty="0" smtClean="0"/>
              <a:t>CO</a:t>
            </a:r>
            <a:r>
              <a:rPr lang="en-US" sz="3000" b="1" baseline="30000" dirty="0" smtClean="0"/>
              <a:t>2-</a:t>
            </a:r>
            <a:endParaRPr lang="en-US" sz="3000" b="1" baseline="30000" dirty="0"/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dirty="0" smtClean="0"/>
              <a:t>	</a:t>
            </a:r>
            <a:r>
              <a:rPr lang="en-US" sz="3000" dirty="0" smtClean="0">
                <a:solidFill>
                  <a:srgbClr val="C00000"/>
                </a:solidFill>
              </a:rPr>
              <a:t>sulfite</a:t>
            </a:r>
            <a:endParaRPr lang="en-US" sz="3000" dirty="0">
              <a:solidFill>
                <a:srgbClr val="C00000"/>
              </a:solidFill>
            </a:endParaRPr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b="1" dirty="0" smtClean="0"/>
              <a:t>SO</a:t>
            </a:r>
            <a:r>
              <a:rPr lang="en-US" sz="3000" b="1" baseline="-25000" dirty="0" smtClean="0"/>
              <a:t>2</a:t>
            </a:r>
            <a:r>
              <a:rPr lang="en-US" sz="3000" b="1" baseline="30000" dirty="0" smtClean="0"/>
              <a:t>2-	</a:t>
            </a:r>
            <a:r>
              <a:rPr lang="en-US" sz="3000" b="1" dirty="0" smtClean="0"/>
              <a:t>CO</a:t>
            </a:r>
            <a:r>
              <a:rPr lang="en-US" sz="3000" b="1" baseline="-25000" dirty="0" smtClean="0"/>
              <a:t>4</a:t>
            </a:r>
            <a:r>
              <a:rPr lang="en-US" sz="3000" b="1" baseline="30000" dirty="0" smtClean="0"/>
              <a:t>2-</a:t>
            </a:r>
            <a:endParaRPr lang="en-US" sz="3000" b="1" baseline="30000" dirty="0"/>
          </a:p>
          <a:p>
            <a:pPr lvl="3">
              <a:tabLst>
                <a:tab pos="1828800" algn="l"/>
                <a:tab pos="5029200" algn="l"/>
                <a:tab pos="5534025" algn="l"/>
              </a:tabLst>
              <a:defRPr/>
            </a:pPr>
            <a:r>
              <a:rPr lang="en-US" sz="3000" dirty="0" smtClean="0"/>
              <a:t>	</a:t>
            </a:r>
            <a:r>
              <a:rPr lang="en-US" sz="3000" dirty="0" smtClean="0">
                <a:solidFill>
                  <a:srgbClr val="C00000"/>
                </a:solidFill>
              </a:rPr>
              <a:t>hyposulfite</a:t>
            </a:r>
            <a:endParaRPr lang="en-US" sz="3000" dirty="0">
              <a:solidFill>
                <a:srgbClr val="C00000"/>
              </a:solidFill>
            </a:endParaRPr>
          </a:p>
          <a:p>
            <a:pPr lvl="3">
              <a:defRPr/>
            </a:pPr>
            <a:endParaRPr lang="en-US" sz="3000" baseline="30000" dirty="0"/>
          </a:p>
          <a:p>
            <a:pPr marL="1612900" lvl="3" indent="-241300">
              <a:buFont typeface="Arial" pitchFamily="34" charset="0"/>
              <a:buChar char="•"/>
              <a:defRPr/>
            </a:pPr>
            <a:endParaRPr lang="en-US" sz="30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362200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carbonate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3276600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</a:rPr>
              <a:t>carbonite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1910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</a:rPr>
              <a:t>hypocarbonite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51054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C00000"/>
                </a:solidFill>
              </a:rPr>
              <a:t>percarbonate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2501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Calcium sulfate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47800" y="2362200"/>
            <a:ext cx="8143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Ca</a:t>
            </a:r>
            <a:r>
              <a:rPr lang="en-US" sz="2700" baseline="30000">
                <a:cs typeface="Times New Roman" pitchFamily="18" charset="0"/>
              </a:rPr>
              <a:t>+2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2362200"/>
            <a:ext cx="9350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SO</a:t>
            </a:r>
            <a:r>
              <a:rPr lang="en-US" sz="2700" baseline="-25000">
                <a:cs typeface="Times New Roman" pitchFamily="18" charset="0"/>
              </a:rPr>
              <a:t>4</a:t>
            </a:r>
            <a:r>
              <a:rPr lang="en-US" sz="2700" baseline="30000">
                <a:cs typeface="Times New Roman" pitchFamily="18" charset="0"/>
              </a:rPr>
              <a:t>-2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52600" y="2895600"/>
            <a:ext cx="1127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solidFill>
                  <a:srgbClr val="C00000"/>
                </a:solidFill>
                <a:cs typeface="Times New Roman" pitchFamily="18" charset="0"/>
              </a:rPr>
              <a:t>CaSO</a:t>
            </a:r>
            <a:r>
              <a:rPr lang="en-US" sz="2700" baseline="-25000">
                <a:solidFill>
                  <a:srgbClr val="C00000"/>
                </a:solidFill>
                <a:cs typeface="Times New Roman" pitchFamily="18" charset="0"/>
              </a:rPr>
              <a:t>4</a:t>
            </a:r>
            <a:endParaRPr lang="en-US" sz="27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587875" y="1863725"/>
            <a:ext cx="348364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 dirty="0">
                <a:cs typeface="Times New Roman" pitchFamily="18" charset="0"/>
              </a:rPr>
              <a:t>Ammonium </a:t>
            </a:r>
            <a:r>
              <a:rPr lang="en-US" sz="2700" b="1" dirty="0" err="1" smtClean="0">
                <a:cs typeface="Times New Roman" pitchFamily="18" charset="0"/>
              </a:rPr>
              <a:t>phosphite</a:t>
            </a:r>
            <a:endParaRPr lang="en-US" sz="2700" b="1" dirty="0">
              <a:cs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953000" y="2286000"/>
            <a:ext cx="9302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NH</a:t>
            </a:r>
            <a:r>
              <a:rPr lang="en-US" sz="2700" baseline="-25000">
                <a:cs typeface="Times New Roman" pitchFamily="18" charset="0"/>
              </a:rPr>
              <a:t>4</a:t>
            </a:r>
            <a:r>
              <a:rPr lang="en-US" sz="2700" baseline="30000">
                <a:cs typeface="Times New Roman" pitchFamily="18" charset="0"/>
              </a:rPr>
              <a:t>+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00800" y="2286000"/>
            <a:ext cx="93487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dirty="0" smtClean="0">
                <a:cs typeface="Times New Roman" pitchFamily="18" charset="0"/>
              </a:rPr>
              <a:t>PO</a:t>
            </a:r>
            <a:r>
              <a:rPr lang="en-US" sz="2700" baseline="-25000" dirty="0" smtClean="0">
                <a:cs typeface="Times New Roman" pitchFamily="18" charset="0"/>
              </a:rPr>
              <a:t>3</a:t>
            </a:r>
            <a:r>
              <a:rPr lang="en-US" sz="2700" baseline="30000" dirty="0" smtClean="0">
                <a:cs typeface="Times New Roman" pitchFamily="18" charset="0"/>
              </a:rPr>
              <a:t>-3</a:t>
            </a:r>
            <a:endParaRPr lang="en-US" sz="2700" dirty="0">
              <a:cs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273675" y="2854325"/>
            <a:ext cx="17043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dirty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US" sz="2700" dirty="0" smtClean="0">
                <a:solidFill>
                  <a:srgbClr val="C00000"/>
                </a:solidFill>
                <a:cs typeface="Times New Roman" pitchFamily="18" charset="0"/>
              </a:rPr>
              <a:t>NH</a:t>
            </a:r>
            <a:r>
              <a:rPr lang="en-US" sz="2700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2700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sz="2700" baseline="-25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en-US" sz="2700" dirty="0" smtClean="0">
                <a:solidFill>
                  <a:srgbClr val="C00000"/>
                </a:solidFill>
                <a:cs typeface="Times New Roman" pitchFamily="18" charset="0"/>
              </a:rPr>
              <a:t>PO</a:t>
            </a:r>
            <a:r>
              <a:rPr lang="en-US" sz="2700" baseline="-25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endParaRPr lang="en-US" sz="27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1158875" y="3921125"/>
            <a:ext cx="29257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Magnesium nitrite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24000" y="4343400"/>
            <a:ext cx="9112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Mg</a:t>
            </a:r>
            <a:r>
              <a:rPr lang="en-US" sz="2700" baseline="30000">
                <a:cs typeface="Times New Roman" pitchFamily="18" charset="0"/>
              </a:rPr>
              <a:t>+2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19400" y="4343400"/>
            <a:ext cx="9921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NO</a:t>
            </a:r>
            <a:r>
              <a:rPr lang="en-US" sz="2700" baseline="-25000">
                <a:cs typeface="Times New Roman" pitchFamily="18" charset="0"/>
              </a:rPr>
              <a:t>2</a:t>
            </a:r>
            <a:r>
              <a:rPr lang="en-US" sz="2700" baseline="30000">
                <a:cs typeface="Times New Roman" pitchFamily="18" charset="0"/>
              </a:rPr>
              <a:t>-1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44675" y="4911725"/>
            <a:ext cx="16271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solidFill>
                  <a:srgbClr val="C00000"/>
                </a:solidFill>
                <a:cs typeface="Times New Roman" pitchFamily="18" charset="0"/>
              </a:rPr>
              <a:t>Mg(NO</a:t>
            </a:r>
            <a:r>
              <a:rPr lang="en-US" sz="2700" baseline="-2500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sz="270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sz="2700" baseline="-25000">
                <a:solidFill>
                  <a:srgbClr val="C00000"/>
                </a:solidFill>
                <a:cs typeface="Times New Roman" pitchFamily="18" charset="0"/>
              </a:rPr>
              <a:t>2</a:t>
            </a:r>
            <a:endParaRPr lang="en-US" sz="27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4664075" y="3921125"/>
            <a:ext cx="3429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cs typeface="Times New Roman" pitchFamily="18" charset="0"/>
              </a:rPr>
              <a:t>Nickel (III) hydroxide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968875" y="4378325"/>
            <a:ext cx="776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Ni</a:t>
            </a:r>
            <a:r>
              <a:rPr lang="en-US" sz="2700" baseline="30000">
                <a:cs typeface="Times New Roman" pitchFamily="18" charset="0"/>
              </a:rPr>
              <a:t>+3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88075" y="4378325"/>
            <a:ext cx="8778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cs typeface="Times New Roman" pitchFamily="18" charset="0"/>
              </a:rPr>
              <a:t>OH</a:t>
            </a:r>
            <a:r>
              <a:rPr lang="en-US" sz="2700" baseline="30000">
                <a:cs typeface="Times New Roman" pitchFamily="18" charset="0"/>
              </a:rPr>
              <a:t>-1</a:t>
            </a:r>
            <a:endParaRPr lang="en-US" sz="2700">
              <a:cs typeface="Times New Roman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410200" y="4953000"/>
            <a:ext cx="13779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>
                <a:solidFill>
                  <a:srgbClr val="C00000"/>
                </a:solidFill>
                <a:cs typeface="Times New Roman" pitchFamily="18" charset="0"/>
              </a:rPr>
              <a:t>Ni(OH)</a:t>
            </a:r>
            <a:r>
              <a:rPr lang="en-US" sz="2700" baseline="-25000">
                <a:solidFill>
                  <a:srgbClr val="C00000"/>
                </a:solidFill>
                <a:cs typeface="Times New Roman" pitchFamily="18" charset="0"/>
              </a:rPr>
              <a:t>3</a:t>
            </a:r>
            <a:endParaRPr lang="en-US" sz="27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5800"/>
              </a:lnSpc>
              <a:defRPr/>
            </a:pPr>
            <a:r>
              <a:rPr lang="en-US" sz="54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Chemical Formulas</a:t>
            </a:r>
            <a:endParaRPr lang="en-US" sz="5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6403" name="TextBox 19"/>
          <p:cNvSpPr txBox="1">
            <a:spLocks noChangeArrowheads="1"/>
          </p:cNvSpPr>
          <p:nvPr/>
        </p:nvSpPr>
        <p:spPr bwMode="auto">
          <a:xfrm>
            <a:off x="0" y="9906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 b="1"/>
              <a:t>Polyatomic Ions &amp; Naming Compounds</a:t>
            </a:r>
          </a:p>
        </p:txBody>
      </p:sp>
    </p:spTree>
    <p:extLst>
      <p:ext uri="{BB962C8B-B14F-4D97-AF65-F5344CB8AC3E}">
        <p14:creationId xmlns:p14="http://schemas.microsoft.com/office/powerpoint/2010/main" val="33536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8" grpId="0" autoUpdateAnimBg="0"/>
      <p:bldP spid="9" grpId="0" autoUpdateAnimBg="0"/>
      <p:bldP spid="10" grpId="0" autoUpdateAnimBg="0"/>
      <p:bldP spid="12" grpId="0" autoUpdateAnimBg="0"/>
      <p:bldP spid="13" grpId="0" autoUpdateAnimBg="0"/>
      <p:bldP spid="14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Chemical Formulas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90600"/>
            <a:ext cx="914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/>
              <a:t>Polyatomic Ions &amp; Naming Compounds</a:t>
            </a:r>
          </a:p>
          <a:p>
            <a:pPr marL="698500" lvl="1" indent="-241300">
              <a:buFont typeface="Arial" pitchFamily="34" charset="0"/>
              <a:buChar char="•"/>
              <a:defRPr/>
            </a:pPr>
            <a:r>
              <a:rPr lang="en-US" sz="3000" b="1" dirty="0"/>
              <a:t>Polyatomic Ions</a:t>
            </a:r>
          </a:p>
          <a:p>
            <a:pPr marL="1155700" lvl="2" indent="-241300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Polyatomic ions are </a:t>
            </a:r>
            <a:r>
              <a:rPr lang="en-US" sz="3000" b="1" i="1" u="sng" dirty="0">
                <a:solidFill>
                  <a:schemeClr val="tx2">
                    <a:lumMod val="50000"/>
                  </a:schemeClr>
                </a:solidFill>
              </a:rPr>
              <a:t>molecules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pPr marL="1155700" lvl="2" indent="-241300"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They 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are treated just like any other ion</a:t>
            </a:r>
          </a:p>
          <a:p>
            <a:pPr marL="1612900" lvl="3" indent="-241300">
              <a:buFont typeface="Arial" pitchFamily="34" charset="0"/>
              <a:buChar char="•"/>
              <a:defRPr/>
            </a:pPr>
            <a:r>
              <a:rPr lang="en-US" sz="3000" dirty="0"/>
              <a:t>Their charges must be balanced when writing chemical formulas</a:t>
            </a:r>
          </a:p>
          <a:p>
            <a:pPr marL="1155700" lvl="2" indent="-241300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If you need more than one polyatomic ion, put it in parentheses – ex) Al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(SO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3000" baseline="-25000" dirty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  <a:p>
            <a:pPr marL="1612900" lvl="3" indent="-241300">
              <a:buFont typeface="Arial" pitchFamily="34" charset="0"/>
              <a:buChar char="•"/>
              <a:defRPr/>
            </a:pPr>
            <a:r>
              <a:rPr lang="en-US" sz="3000" dirty="0"/>
              <a:t>If you only need one polyatomic ion, using parentheses is incorrect</a:t>
            </a:r>
          </a:p>
          <a:p>
            <a:pPr marL="1612900" lvl="3" indent="-241300">
              <a:buFont typeface="Arial" pitchFamily="34" charset="0"/>
              <a:buChar char="•"/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85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m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ChemTheme</Template>
  <TotalTime>195</TotalTime>
  <Words>140</Words>
  <Application>Microsoft Office PowerPoint</Application>
  <PresentationFormat>On-screen Show (4:3)</PresentationFormat>
  <Paragraphs>57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ChemTheme</vt:lpstr>
      <vt:lpstr>Naming Compounds</vt:lpstr>
      <vt:lpstr>Chemical Formulas</vt:lpstr>
      <vt:lpstr>Chemical Formulas</vt:lpstr>
      <vt:lpstr>PowerPoint Presentation</vt:lpstr>
      <vt:lpstr>Chemical Formulas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</dc:creator>
  <cp:lastModifiedBy>Call, Brittany</cp:lastModifiedBy>
  <cp:revision>24</cp:revision>
  <dcterms:created xsi:type="dcterms:W3CDTF">2012-08-10T18:11:19Z</dcterms:created>
  <dcterms:modified xsi:type="dcterms:W3CDTF">2012-10-15T19:12:22Z</dcterms:modified>
</cp:coreProperties>
</file>