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9" r:id="rId3"/>
    <p:sldId id="267" r:id="rId4"/>
    <p:sldId id="268" r:id="rId5"/>
    <p:sldId id="282" r:id="rId6"/>
    <p:sldId id="280" r:id="rId7"/>
    <p:sldId id="277" r:id="rId8"/>
    <p:sldId id="281" r:id="rId9"/>
    <p:sldId id="273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>
      <p:cViewPr>
        <p:scale>
          <a:sx n="80" d="100"/>
          <a:sy n="80" d="100"/>
        </p:scale>
        <p:origin x="-1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9B276-F3BC-4DEB-B55A-6562ABFCE320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DA8EC-7D11-49DA-92F0-86BEC3D4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650E42-BF60-43D5-8496-EA8188EFB4B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C70AF-56EA-4E7F-A356-54FDEF1BF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650E42-BF60-43D5-8496-EA8188EFB4B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C70AF-56EA-4E7F-A356-54FDEF1BF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650E42-BF60-43D5-8496-EA8188EFB4B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C70AF-56EA-4E7F-A356-54FDEF1BF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650E42-BF60-43D5-8496-EA8188EFB4B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C70AF-56EA-4E7F-A356-54FDEF1BF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650E42-BF60-43D5-8496-EA8188EFB4B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C70AF-56EA-4E7F-A356-54FDEF1BF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C650E42-BF60-43D5-8496-EA8188EFB4B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2CC70AF-56EA-4E7F-A356-54FDEF1BF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C650E42-BF60-43D5-8496-EA8188EFB4B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2CC70AF-56EA-4E7F-A356-54FDEF1BF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650E42-BF60-43D5-8496-EA8188EFB4B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C70AF-56EA-4E7F-A356-54FDEF1BF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650E42-BF60-43D5-8496-EA8188EFB4B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C70AF-56EA-4E7F-A356-54FDEF1BF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650E42-BF60-43D5-8496-EA8188EFB4B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C70AF-56EA-4E7F-A356-54FDEF1BF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650E42-BF60-43D5-8496-EA8188EFB4B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C70AF-56EA-4E7F-A356-54FDEF1BF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C650E42-BF60-43D5-8496-EA8188EFB4B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2CC70AF-56EA-4E7F-A356-54FDEF1BFE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Bosnia Extended" pitchFamily="2" charset="0"/>
                <a:ea typeface="+mj-ea"/>
                <a:cs typeface="+mj-cs"/>
              </a:rPr>
              <a:t>Types of Bonding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Bosnia Extended" pitchFamily="2" charset="0"/>
              <a:ea typeface="+mj-ea"/>
              <a:cs typeface="+mj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2919" y="1905000"/>
            <a:ext cx="5157181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700" dirty="0">
                <a:latin typeface="Beach" pitchFamily="34" charset="0"/>
              </a:rPr>
              <a:t>  </a:t>
            </a:r>
            <a:r>
              <a:rPr lang="en-US" sz="2700" dirty="0"/>
              <a:t>Objectives: </a:t>
            </a:r>
            <a:endParaRPr lang="en-US" sz="2700" dirty="0" smtClean="0"/>
          </a:p>
          <a:p>
            <a:endParaRPr lang="en-US" sz="2700" dirty="0"/>
          </a:p>
          <a:p>
            <a:r>
              <a:rPr lang="en-US" sz="2700" dirty="0"/>
              <a:t>	1. </a:t>
            </a:r>
            <a:r>
              <a:rPr lang="en-US" sz="2700" dirty="0" smtClean="0"/>
              <a:t>Ionic Bonding</a:t>
            </a:r>
            <a:endParaRPr lang="en-US" sz="2700" dirty="0"/>
          </a:p>
          <a:p>
            <a:endParaRPr lang="en-US" sz="2700" dirty="0"/>
          </a:p>
          <a:p>
            <a:r>
              <a:rPr lang="en-US" sz="2700" dirty="0"/>
              <a:t>	2. </a:t>
            </a:r>
            <a:r>
              <a:rPr lang="en-US" sz="2700" dirty="0" smtClean="0"/>
              <a:t>Metallic Bonding</a:t>
            </a:r>
            <a:endParaRPr lang="en-US" sz="2700" dirty="0"/>
          </a:p>
          <a:p>
            <a:endParaRPr lang="en-US" sz="2700" dirty="0"/>
          </a:p>
          <a:p>
            <a:r>
              <a:rPr lang="en-US" sz="2700" dirty="0"/>
              <a:t>	3. </a:t>
            </a:r>
            <a:r>
              <a:rPr lang="en-US" sz="2700" dirty="0" smtClean="0"/>
              <a:t>Ionic &amp; Metallic naming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0"/>
            <a:ext cx="411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 smtClean="0">
                <a:solidFill>
                  <a:schemeClr val="accent5">
                    <a:lumMod val="50000"/>
                  </a:schemeClr>
                </a:solidFill>
              </a:rPr>
              <a:t>Chemical Bonding</a:t>
            </a:r>
            <a:endParaRPr lang="en-US" sz="35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/>
              <a:t>Metal with a Metal</a:t>
            </a:r>
          </a:p>
          <a:p>
            <a:pPr marL="811213" indent="-354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 smtClean="0"/>
              <a:t>Metal </a:t>
            </a:r>
            <a:r>
              <a:rPr lang="en-US" sz="3000" dirty="0"/>
              <a:t>atoms are arranged in very compact and </a:t>
            </a:r>
            <a:r>
              <a:rPr lang="en-US" sz="3000" dirty="0" smtClean="0"/>
              <a:t>orderly </a:t>
            </a:r>
            <a:r>
              <a:rPr lang="en-US" sz="3000" dirty="0"/>
              <a:t>patterns</a:t>
            </a:r>
          </a:p>
        </p:txBody>
      </p:sp>
      <p:pic>
        <p:nvPicPr>
          <p:cNvPr id="5" name="Picture 3" descr="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85731"/>
            <a:ext cx="2443163" cy="401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3526" y="2085731"/>
            <a:ext cx="2406887" cy="401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0446" y="2080968"/>
            <a:ext cx="2626354" cy="401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0"/>
            <a:ext cx="411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 smtClean="0">
                <a:solidFill>
                  <a:schemeClr val="accent5">
                    <a:lumMod val="50000"/>
                  </a:schemeClr>
                </a:solidFill>
              </a:rPr>
              <a:t>Chemical Bonding</a:t>
            </a:r>
            <a:endParaRPr lang="en-US" sz="35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1000"/>
            <a:ext cx="91440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/>
              <a:t>Review:</a:t>
            </a:r>
          </a:p>
          <a:p>
            <a:pPr marL="811213" indent="-354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700" dirty="0" smtClean="0"/>
              <a:t>Chemical bonds are attractive forces (</a:t>
            </a:r>
            <a:r>
              <a:rPr lang="en-US" sz="2700" b="1" dirty="0" smtClean="0">
                <a:solidFill>
                  <a:srgbClr val="0070C0"/>
                </a:solidFill>
              </a:rPr>
              <a:t>electrostatic attractions</a:t>
            </a:r>
            <a:r>
              <a:rPr lang="en-US" sz="2700" dirty="0" smtClean="0"/>
              <a:t>) which hold atoms together to form compounds</a:t>
            </a:r>
          </a:p>
          <a:p>
            <a:pPr marL="811213" indent="-354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</a:rPr>
              <a:t>Types of bonds:</a:t>
            </a:r>
          </a:p>
          <a:p>
            <a:pPr marL="1725613" lvl="2" indent="-354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700" dirty="0" smtClean="0"/>
              <a:t>Ionic:  Metal with a Non-metal</a:t>
            </a:r>
          </a:p>
          <a:p>
            <a:pPr marL="1725613" lvl="2" indent="-354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700" dirty="0" smtClean="0"/>
              <a:t>Covalent:  Non-metal with a Non-metal</a:t>
            </a:r>
          </a:p>
          <a:p>
            <a:pPr marL="1725613" lvl="2" indent="-354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700" dirty="0" smtClean="0"/>
              <a:t>Metallic:  Metal with a Metal</a:t>
            </a:r>
          </a:p>
          <a:p>
            <a:pPr marL="685800" indent="-228600">
              <a:buFont typeface="Arial" pitchFamily="34" charset="0"/>
              <a:buChar char="•"/>
            </a:pP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0"/>
            <a:ext cx="411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 smtClean="0">
                <a:solidFill>
                  <a:schemeClr val="accent5">
                    <a:lumMod val="50000"/>
                  </a:schemeClr>
                </a:solidFill>
              </a:rPr>
              <a:t>Chemical Bonding</a:t>
            </a:r>
            <a:endParaRPr lang="en-US" sz="35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/>
              <a:t>Metal with a Non-Metal</a:t>
            </a:r>
          </a:p>
          <a:p>
            <a:pPr marL="811213" indent="-354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 smtClean="0"/>
              <a:t>What are the chemical properties of metals?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(think trends)</a:t>
            </a:r>
          </a:p>
          <a:p>
            <a:pPr marL="811213" indent="-354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 smtClean="0"/>
              <a:t>What are the chemical properties of non-metals?</a:t>
            </a:r>
          </a:p>
          <a:p>
            <a:pPr marL="811213" indent="-354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 smtClean="0"/>
              <a:t>What do you think will happen when they react together?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0"/>
            <a:ext cx="411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 smtClean="0">
                <a:solidFill>
                  <a:schemeClr val="accent5">
                    <a:lumMod val="50000"/>
                  </a:schemeClr>
                </a:solidFill>
              </a:rPr>
              <a:t>Chemical Bonding</a:t>
            </a:r>
            <a:endParaRPr lang="en-US" sz="35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/>
              <a:t>Metal with a Non-Metal</a:t>
            </a:r>
          </a:p>
          <a:p>
            <a:pPr marL="811213" indent="-354013"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0070C0"/>
                </a:solidFill>
              </a:rPr>
              <a:t>Ionic Bonding</a:t>
            </a:r>
          </a:p>
          <a:p>
            <a:pPr marL="1268413" lvl="1" indent="-354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 smtClean="0"/>
              <a:t>A strong non-metal anion (-) </a:t>
            </a:r>
            <a:r>
              <a:rPr lang="en-US" sz="3000" b="1" i="1" dirty="0" smtClean="0"/>
              <a:t>steals</a:t>
            </a:r>
            <a:r>
              <a:rPr lang="en-US" sz="3000" dirty="0" smtClean="0"/>
              <a:t> electrons from a weak metal </a:t>
            </a:r>
            <a:r>
              <a:rPr lang="en-US" sz="3000" dirty="0" err="1" smtClean="0"/>
              <a:t>cation</a:t>
            </a:r>
            <a:r>
              <a:rPr lang="en-US" sz="3000" dirty="0" smtClean="0"/>
              <a:t> (+) to form ions</a:t>
            </a:r>
          </a:p>
          <a:p>
            <a:pPr marL="2182813" lvl="3" indent="-354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 smtClean="0"/>
              <a:t>Big electronegativity difference (between </a:t>
            </a:r>
            <a:r>
              <a:rPr lang="en-US" sz="3000" dirty="0" err="1" smtClean="0"/>
              <a:t>cation</a:t>
            </a:r>
            <a:r>
              <a:rPr lang="en-US" sz="3000" dirty="0" smtClean="0"/>
              <a:t> </a:t>
            </a:r>
            <a:r>
              <a:rPr lang="en-US" sz="3000" smtClean="0"/>
              <a:t>and anion)</a:t>
            </a:r>
            <a:endParaRPr lang="en-US" sz="3000" dirty="0" smtClean="0"/>
          </a:p>
          <a:p>
            <a:pPr marL="1268413" lvl="1" indent="-354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 smtClean="0"/>
              <a:t>Ions then form ionic compounds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0"/>
            <a:ext cx="411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 smtClean="0">
                <a:solidFill>
                  <a:schemeClr val="accent5">
                    <a:lumMod val="50000"/>
                  </a:schemeClr>
                </a:solidFill>
              </a:rPr>
              <a:t>Chemical Bonding</a:t>
            </a:r>
            <a:endParaRPr lang="en-US" sz="35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/>
              <a:t>Metal with a Non-Metal</a:t>
            </a:r>
          </a:p>
          <a:p>
            <a:pPr marL="811213" indent="-354013"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0070C0"/>
                </a:solidFill>
              </a:rPr>
              <a:t>Ionic Bonding</a:t>
            </a:r>
          </a:p>
        </p:txBody>
      </p:sp>
      <p:pic>
        <p:nvPicPr>
          <p:cNvPr id="4" name="Picture 5" descr="e0194-1"/>
          <p:cNvPicPr>
            <a:picLocks noChangeAspect="1" noChangeArrowheads="1"/>
          </p:cNvPicPr>
          <p:nvPr/>
        </p:nvPicPr>
        <p:blipFill>
          <a:blip r:embed="rId2" cstate="print"/>
          <a:srcRect b="51645"/>
          <a:stretch>
            <a:fillRect/>
          </a:stretch>
        </p:blipFill>
        <p:spPr bwMode="auto">
          <a:xfrm>
            <a:off x="76200" y="1617605"/>
            <a:ext cx="8961120" cy="137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3173849"/>
            <a:ext cx="6705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1200"/>
              </a:spcAft>
              <a:tabLst>
                <a:tab pos="914400" algn="l"/>
                <a:tab pos="1203325" algn="l"/>
              </a:tabLst>
            </a:pPr>
            <a:r>
              <a:rPr lang="en-US" sz="3000" dirty="0" err="1"/>
              <a:t>NaCl</a:t>
            </a:r>
            <a:r>
              <a:rPr lang="en-US" sz="3000" dirty="0"/>
              <a:t>	=	formula </a:t>
            </a:r>
            <a:r>
              <a:rPr lang="en-US" sz="3000" dirty="0" smtClean="0"/>
              <a:t>unit (simplest ratio)</a:t>
            </a:r>
          </a:p>
          <a:p>
            <a:pPr marL="0" lvl="1">
              <a:spcAft>
                <a:spcPts val="1200"/>
              </a:spcAft>
              <a:tabLst>
                <a:tab pos="914400" algn="l"/>
                <a:tab pos="1203325" algn="l"/>
              </a:tabLst>
            </a:pPr>
            <a:r>
              <a:rPr lang="en-US" sz="3000" dirty="0"/>
              <a:t>	</a:t>
            </a:r>
            <a:r>
              <a:rPr lang="en-US" sz="3000" dirty="0" smtClean="0"/>
              <a:t>			no charge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2667000"/>
            <a:ext cx="1828800" cy="55399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Full octet</a:t>
            </a:r>
            <a:endParaRPr lang="en-US" sz="3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2667000"/>
            <a:ext cx="1828800" cy="55399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Full octet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3092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0"/>
            <a:ext cx="411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 smtClean="0">
                <a:solidFill>
                  <a:schemeClr val="accent5">
                    <a:lumMod val="50000"/>
                  </a:schemeClr>
                </a:solidFill>
              </a:rPr>
              <a:t>Chemical Bonding</a:t>
            </a:r>
            <a:endParaRPr lang="en-US" sz="35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/>
              <a:t>Metal with a Non-Metal</a:t>
            </a:r>
          </a:p>
          <a:p>
            <a:pPr marL="811213" indent="-354013"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0070C0"/>
                </a:solidFill>
              </a:rPr>
              <a:t>Ionic Bonding</a:t>
            </a:r>
          </a:p>
          <a:p>
            <a:pPr marL="1268413" lvl="1" indent="-354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b="1" dirty="0">
                <a:solidFill>
                  <a:srgbClr val="0070C0"/>
                </a:solidFill>
              </a:rPr>
              <a:t>Oxidation number </a:t>
            </a:r>
            <a:r>
              <a:rPr lang="en-US" sz="3000" dirty="0" smtClean="0"/>
              <a:t>= the charge on the ion</a:t>
            </a:r>
          </a:p>
          <a:p>
            <a:pPr marL="1725613" lvl="2" indent="-354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 smtClean="0"/>
              <a:t>Comes from gaining or losing ions</a:t>
            </a:r>
          </a:p>
          <a:p>
            <a:pPr marL="1268413" lvl="1" indent="-354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 smtClean="0"/>
              <a:t>Polyatomic ions:</a:t>
            </a:r>
          </a:p>
          <a:p>
            <a:pPr marL="1725613" lvl="2" indent="-354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/>
              <a:t>A</a:t>
            </a:r>
            <a:r>
              <a:rPr lang="en-US" sz="3000" dirty="0" smtClean="0"/>
              <a:t>n ion that has several different elements</a:t>
            </a:r>
          </a:p>
          <a:p>
            <a:pPr marL="1725613" lvl="2" indent="-354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 smtClean="0"/>
              <a:t>A group of elements with a charge</a:t>
            </a:r>
          </a:p>
        </p:txBody>
      </p:sp>
    </p:spTree>
    <p:extLst>
      <p:ext uri="{BB962C8B-B14F-4D97-AF65-F5344CB8AC3E}">
        <p14:creationId xmlns:p14="http://schemas.microsoft.com/office/powerpoint/2010/main" val="39119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533400"/>
            <a:ext cx="67361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u="sng" dirty="0"/>
              <a:t>Some properties of </a:t>
            </a:r>
            <a:r>
              <a:rPr lang="en-US" sz="3000" b="1" u="sng" dirty="0" smtClean="0"/>
              <a:t>ionic compounds</a:t>
            </a:r>
            <a:r>
              <a:rPr lang="en-US" sz="3000" b="1" u="sng" dirty="0"/>
              <a:t>: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990600"/>
            <a:ext cx="91439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354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/>
              <a:t>Most ionic 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</a:rPr>
              <a:t>compounds</a:t>
            </a:r>
            <a:r>
              <a:rPr lang="en-US" sz="3000" dirty="0"/>
              <a:t> are crystalline solids at room </a:t>
            </a:r>
            <a:r>
              <a:rPr lang="en-US" sz="3000" dirty="0" smtClean="0"/>
              <a:t>temperature</a:t>
            </a:r>
          </a:p>
          <a:p>
            <a:pPr marL="1268413" lvl="1" indent="-354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 smtClean="0"/>
              <a:t>(+) &amp; (-) ions surround each other to form a </a:t>
            </a:r>
            <a:r>
              <a:rPr lang="en-US" sz="3000" i="1" dirty="0" smtClean="0"/>
              <a:t>crystal lattice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0"/>
            <a:ext cx="411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 smtClean="0">
                <a:solidFill>
                  <a:schemeClr val="accent5">
                    <a:lumMod val="50000"/>
                  </a:schemeClr>
                </a:solidFill>
              </a:rPr>
              <a:t>Chemical Bonding</a:t>
            </a:r>
            <a:endParaRPr lang="en-US" sz="35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9" descr="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6941" y="2590800"/>
            <a:ext cx="3507059" cy="3886200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57202" y="3073568"/>
            <a:ext cx="5514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1213" indent="-354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 smtClean="0"/>
              <a:t>Orderly arrangement </a:t>
            </a:r>
            <a:r>
              <a:rPr lang="en-US" sz="3000" dirty="0" smtClean="0">
                <a:latin typeface="Times New Roman"/>
                <a:cs typeface="Times New Roman"/>
              </a:rPr>
              <a:t>→</a:t>
            </a:r>
            <a:r>
              <a:rPr lang="en-US" sz="3000" dirty="0" smtClean="0"/>
              <a:t> high melting &amp; boiling points, brittleness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533400"/>
            <a:ext cx="67361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u="sng" dirty="0"/>
              <a:t>Some properties of </a:t>
            </a:r>
            <a:r>
              <a:rPr lang="en-US" sz="3000" b="1" u="sng" dirty="0" smtClean="0"/>
              <a:t>ionic compounds</a:t>
            </a:r>
            <a:r>
              <a:rPr lang="en-US" sz="3000" b="1" u="sng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0"/>
            <a:ext cx="411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 smtClean="0">
                <a:solidFill>
                  <a:schemeClr val="accent5">
                    <a:lumMod val="50000"/>
                  </a:schemeClr>
                </a:solidFill>
              </a:rPr>
              <a:t>Chemical Bonding</a:t>
            </a:r>
            <a:endParaRPr lang="en-US" sz="35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5562600" cy="11757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Solids = insulators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liquid/gas = conductors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81000" y="2756118"/>
            <a:ext cx="87630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Salts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electrolytes</a:t>
            </a:r>
            <a:r>
              <a:rPr lang="en-US" sz="3200" dirty="0">
                <a:latin typeface="Times New Roman" pitchFamily="18" charset="0"/>
              </a:rPr>
              <a:t>:</a:t>
            </a:r>
            <a:r>
              <a:rPr lang="en-US" sz="3200" dirty="0" smtClean="0">
                <a:latin typeface="Times New Roman" pitchFamily="18" charset="0"/>
              </a:rPr>
              <a:t>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  <a:defRPr/>
            </a:pPr>
            <a:r>
              <a:rPr lang="en-US" sz="3200" dirty="0" smtClean="0">
                <a:latin typeface="Times New Roman" pitchFamily="18" charset="0"/>
              </a:rPr>
              <a:t>Ionic substances which dissolve in water</a:t>
            </a:r>
            <a:endParaRPr lang="en-US" sz="3200" dirty="0">
              <a:latin typeface="Times New Roman" pitchFamily="18" charset="0"/>
            </a:endParaRP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  <a:defRPr/>
            </a:pPr>
            <a:r>
              <a:rPr lang="en-US" sz="3200" dirty="0" smtClean="0">
                <a:latin typeface="Times New Roman" pitchFamily="18" charset="0"/>
              </a:rPr>
              <a:t>They conduct electricity</a:t>
            </a:r>
            <a:endParaRPr lang="en-U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0"/>
            <a:ext cx="411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 smtClean="0">
                <a:solidFill>
                  <a:schemeClr val="accent5">
                    <a:lumMod val="50000"/>
                  </a:schemeClr>
                </a:solidFill>
              </a:rPr>
              <a:t>Chemical Bonding</a:t>
            </a:r>
            <a:endParaRPr lang="en-US" sz="35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/>
              <a:t>Metal with a Metal</a:t>
            </a:r>
          </a:p>
          <a:p>
            <a:pPr marL="811213" indent="-354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 smtClean="0"/>
              <a:t>The </a:t>
            </a:r>
            <a:r>
              <a:rPr lang="en-US" sz="3000" dirty="0"/>
              <a:t>valence electrons of metal atoms can be </a:t>
            </a:r>
            <a:r>
              <a:rPr lang="en-US" sz="3000" dirty="0" smtClean="0"/>
              <a:t>modeled as </a:t>
            </a:r>
            <a:r>
              <a:rPr lang="en-US" sz="3000" dirty="0"/>
              <a:t>a sea of electrons</a:t>
            </a:r>
            <a:r>
              <a:rPr lang="en-US" sz="3000" dirty="0" smtClean="0"/>
              <a:t>.</a:t>
            </a:r>
          </a:p>
          <a:p>
            <a:pPr marL="811213" indent="-354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b="1" dirty="0">
                <a:solidFill>
                  <a:srgbClr val="0070C0"/>
                </a:solidFill>
              </a:rPr>
              <a:t>Delocalized electrons</a:t>
            </a:r>
            <a:r>
              <a:rPr lang="en-US" sz="3000" dirty="0"/>
              <a:t>:  e- that are free to move in metals</a:t>
            </a:r>
          </a:p>
          <a:p>
            <a:pPr marL="457200">
              <a:spcAft>
                <a:spcPts val="1200"/>
              </a:spcAft>
            </a:pP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8913" y="2590800"/>
            <a:ext cx="656711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242447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dirty="0" smtClean="0"/>
              <a:t>The </a:t>
            </a:r>
            <a:r>
              <a:rPr lang="en-US" sz="1200" dirty="0"/>
              <a:t>valence electrons are mobile and can </a:t>
            </a:r>
            <a:r>
              <a:rPr lang="en-US" sz="1200" dirty="0" smtClean="0"/>
              <a:t>drift </a:t>
            </a:r>
            <a:r>
              <a:rPr lang="en-US" sz="1200" dirty="0"/>
              <a:t>freely from one part of the metal </a:t>
            </a:r>
            <a:r>
              <a:rPr lang="en-US" sz="1200" dirty="0" smtClean="0"/>
              <a:t>to </a:t>
            </a:r>
            <a:r>
              <a:rPr lang="en-US" sz="1200" dirty="0"/>
              <a:t>another.  </a:t>
            </a:r>
          </a:p>
          <a:p>
            <a:pPr marL="354013" indent="-354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dirty="0"/>
              <a:t>Metallic bonds consist of the attraction of the free-floating valence electrons for the positively charged metal 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em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ChemTheme</Template>
  <TotalTime>195</TotalTime>
  <Words>325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ChemTheme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Britt</dc:creator>
  <cp:lastModifiedBy>Call, Brittany</cp:lastModifiedBy>
  <cp:revision>19</cp:revision>
  <dcterms:created xsi:type="dcterms:W3CDTF">2012-08-10T18:11:19Z</dcterms:created>
  <dcterms:modified xsi:type="dcterms:W3CDTF">2012-10-15T21:13:03Z</dcterms:modified>
</cp:coreProperties>
</file>