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4"/>
  </p:notesMasterIdLst>
  <p:handoutMasterIdLst>
    <p:handoutMasterId r:id="rId15"/>
  </p:handoutMasterIdLst>
  <p:sldIdLst>
    <p:sldId id="598" r:id="rId2"/>
    <p:sldId id="606" r:id="rId3"/>
    <p:sldId id="586" r:id="rId4"/>
    <p:sldId id="596" r:id="rId5"/>
    <p:sldId id="577" r:id="rId6"/>
    <p:sldId id="589" r:id="rId7"/>
    <p:sldId id="590" r:id="rId8"/>
    <p:sldId id="591" r:id="rId9"/>
    <p:sldId id="592" r:id="rId10"/>
    <p:sldId id="605" r:id="rId11"/>
    <p:sldId id="603" r:id="rId12"/>
    <p:sldId id="604" r:id="rId13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000000"/>
    <a:srgbClr val="FF3399"/>
    <a:srgbClr val="FF0066"/>
    <a:srgbClr val="FF0000"/>
    <a:srgbClr val="ECCA22"/>
    <a:srgbClr val="E3D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5631" autoAdjust="0"/>
  </p:normalViewPr>
  <p:slideViewPr>
    <p:cSldViewPr>
      <p:cViewPr>
        <p:scale>
          <a:sx n="60" d="100"/>
          <a:sy n="60" d="100"/>
        </p:scale>
        <p:origin x="-206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0144F5-EC5A-4E75-8308-4B00A6429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56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9F6CF1-DB28-4262-9CCD-D8CF3455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1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49A39-A657-4864-9F50-A4069F598E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76FDA-BDBC-47C4-AD54-8EC3A6E17C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F104-D69D-40A5-B7F2-49FD99959A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23441-3F5E-4EB6-AE9A-021FB7ECB8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91C7-E14E-472F-9EAE-D55813FC7A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3309B-2EA9-498E-989F-29117BC6B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7A503-F9D7-429A-BA9E-0BC8AA58E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819E9-D497-492A-B01D-F2865ABDE3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2D31A-032C-499C-BC68-8D1CCA4D9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EB45-2C45-4396-AC7E-49D3432EAA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FE194-2967-4D05-AE7D-C322C0958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1AC6AF-5A5D-4057-8564-D07EDD252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619250" y="730250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ECCA22"/>
                </a:solidFill>
                <a:latin typeface="Times New Roman" pitchFamily="18" charset="0"/>
              </a:rPr>
              <a:t>Chapter 6: Periodic Table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3263900" y="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ECCA22"/>
                </a:solidFill>
              </a:rPr>
              <a:t>Table of Contents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2441575"/>
            <a:ext cx="295580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folHlink"/>
                </a:solidFill>
                <a:latin typeface="Times New Roman" pitchFamily="18" charset="0"/>
              </a:rPr>
              <a:t>Periodic Trends</a:t>
            </a:r>
            <a:endParaRPr lang="en-US" sz="3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2 more – we’re going to discuss them differently: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051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188384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Ionic Size</a:t>
            </a:r>
            <a:endParaRPr lang="en-US" sz="3200" b="1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44258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latin typeface="Times New Roman" pitchFamily="18" charset="0"/>
              </a:rPr>
              <a:t>Metallic </a:t>
            </a:r>
            <a:r>
              <a:rPr lang="en-US" sz="3200" b="1" dirty="0">
                <a:latin typeface="Times New Roman" pitchFamily="18" charset="0"/>
              </a:rPr>
              <a:t>atoms </a:t>
            </a:r>
            <a:endParaRPr lang="en-US" sz="3200" b="1" dirty="0" smtClean="0">
              <a:latin typeface="Times New Roman" pitchFamily="18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latin typeface="Times New Roman" pitchFamily="18" charset="0"/>
              </a:rPr>
              <a:t>All </a:t>
            </a:r>
            <a:r>
              <a:rPr lang="en-US" sz="3200" b="1" i="1" dirty="0" smtClean="0">
                <a:latin typeface="Times New Roman" pitchFamily="18" charset="0"/>
              </a:rPr>
              <a:t>positive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ions have </a:t>
            </a:r>
            <a:r>
              <a:rPr lang="en-US" sz="3200" b="1" i="1" dirty="0">
                <a:latin typeface="Times New Roman" pitchFamily="18" charset="0"/>
              </a:rPr>
              <a:t>smaller</a:t>
            </a:r>
            <a:r>
              <a:rPr lang="en-US" sz="3200" b="1" dirty="0">
                <a:latin typeface="Times New Roman" pitchFamily="18" charset="0"/>
              </a:rPr>
              <a:t> radii than the neutral atoms</a:t>
            </a:r>
            <a:r>
              <a:rPr lang="en-US" sz="3200" dirty="0" smtClean="0">
                <a:latin typeface="Times New Roman" pitchFamily="18" charset="0"/>
              </a:rPr>
              <a:t>.  </a:t>
            </a:r>
            <a:r>
              <a:rPr lang="en-US" sz="3200" i="1" dirty="0" smtClean="0">
                <a:latin typeface="Times New Roman" pitchFamily="18" charset="0"/>
              </a:rPr>
              <a:t>WHY?</a:t>
            </a:r>
            <a:endParaRPr lang="en-US" sz="3200" dirty="0">
              <a:latin typeface="Times New Roman" pitchFamily="18" charset="0"/>
            </a:endParaRPr>
          </a:p>
          <a:p>
            <a:pPr marL="1257300" lvl="2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lose electrons</a:t>
            </a:r>
          </a:p>
          <a:p>
            <a:pPr marL="1257300" lvl="2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outermost electrons of the ion are in a lower energy level than normal</a:t>
            </a:r>
          </a:p>
          <a:p>
            <a:pPr marL="1257300" lvl="2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remaining electrons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feel a greater pull to the nucleus</a:t>
            </a:r>
          </a:p>
        </p:txBody>
      </p:sp>
      <p:pic>
        <p:nvPicPr>
          <p:cNvPr id="8" name="Picture 8" descr="im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149" y="573631"/>
            <a:ext cx="3810000" cy="535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23375" y="0"/>
            <a:ext cx="392062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A couple more trends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33424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latin typeface="Times New Roman" pitchFamily="18" charset="0"/>
              </a:rPr>
              <a:t>Nonmetal atoms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latin typeface="Times New Roman" pitchFamily="18" charset="0"/>
              </a:rPr>
              <a:t>Radius </a:t>
            </a:r>
            <a:r>
              <a:rPr lang="en-US" sz="3200" b="1" dirty="0">
                <a:latin typeface="Times New Roman" pitchFamily="18" charset="0"/>
              </a:rPr>
              <a:t>of the </a:t>
            </a:r>
            <a:r>
              <a:rPr lang="en-US" sz="3200" b="1" i="1" dirty="0">
                <a:latin typeface="Times New Roman" pitchFamily="18" charset="0"/>
              </a:rPr>
              <a:t>negative</a:t>
            </a:r>
            <a:r>
              <a:rPr lang="en-US" sz="3200" b="1" dirty="0">
                <a:latin typeface="Times New Roman" pitchFamily="18" charset="0"/>
              </a:rPr>
              <a:t> ion is </a:t>
            </a:r>
            <a:r>
              <a:rPr lang="en-US" sz="3200" b="1" i="1" dirty="0">
                <a:latin typeface="Times New Roman" pitchFamily="18" charset="0"/>
              </a:rPr>
              <a:t>larger</a:t>
            </a:r>
            <a:r>
              <a:rPr lang="en-US" sz="3200" b="1" dirty="0">
                <a:latin typeface="Times New Roman" pitchFamily="18" charset="0"/>
              </a:rPr>
              <a:t> than the neutral </a:t>
            </a:r>
            <a:r>
              <a:rPr lang="en-US" sz="3200" b="1" dirty="0" smtClean="0">
                <a:latin typeface="Times New Roman" pitchFamily="18" charset="0"/>
              </a:rPr>
              <a:t>atom.  </a:t>
            </a:r>
            <a:r>
              <a:rPr lang="en-US" sz="3200" b="1" i="1" dirty="0" smtClean="0">
                <a:latin typeface="Times New Roman" pitchFamily="18" charset="0"/>
              </a:rPr>
              <a:t>Why?</a:t>
            </a:r>
            <a:endParaRPr lang="en-US" sz="3200" b="1" dirty="0">
              <a:latin typeface="Times New Roman" pitchFamily="18" charset="0"/>
            </a:endParaRPr>
          </a:p>
          <a:p>
            <a:pPr marL="1257300" lvl="2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gains electrons (negative ion)</a:t>
            </a:r>
          </a:p>
          <a:p>
            <a:pPr marL="1257300" lvl="2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Remaining electrons cause MORE REPULSION on new electrons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188384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Ionic Size</a:t>
            </a:r>
            <a:endParaRPr lang="en-US" sz="3200" b="1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23375" y="0"/>
            <a:ext cx="392062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A couple more trends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6" name="Picture 8" descr="im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049" y="620434"/>
            <a:ext cx="3886200" cy="564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54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28600" y="628650"/>
            <a:ext cx="8677275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3810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" charset="0"/>
                <a:ea typeface="+mn-ea"/>
                <a:cs typeface="+mn-cs"/>
              </a:rPr>
              <a:t>QUICK REVIEW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14400" y="1209913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00"/>
              </a:buClr>
              <a:buFontTx/>
              <a:buChar char="-"/>
            </a:pP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What determines stability?</a:t>
            </a:r>
          </a:p>
          <a:p>
            <a:pPr lvl="2">
              <a:buClr>
                <a:srgbClr val="000000"/>
              </a:buClr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	# of valence electrons</a:t>
            </a:r>
            <a:endParaRPr lang="en-US" sz="3000" b="1" dirty="0">
              <a:solidFill>
                <a:srgbClr val="C00000"/>
              </a:solidFill>
              <a:latin typeface="Times New Roman" pitchFamily="1" charset="0"/>
            </a:endParaRPr>
          </a:p>
          <a:p>
            <a:pPr marL="457200" indent="-457200">
              <a:buClr>
                <a:srgbClr val="000000"/>
              </a:buClr>
              <a:buFontTx/>
              <a:buChar char="-"/>
            </a:pPr>
            <a:endParaRPr lang="en-US" sz="3000" dirty="0" smtClean="0">
              <a:solidFill>
                <a:srgbClr val="000000"/>
              </a:solidFill>
              <a:latin typeface="Times New Roman" pitchFamily="1" charset="0"/>
            </a:endParaRPr>
          </a:p>
          <a:p>
            <a:pPr marL="457200" indent="-457200">
              <a:buClr>
                <a:srgbClr val="000000"/>
              </a:buClr>
              <a:buFontTx/>
              <a:buChar char="-"/>
            </a:pP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Where are valence electrons found?</a:t>
            </a:r>
          </a:p>
          <a:p>
            <a:pPr lvl="2">
              <a:buClr>
                <a:srgbClr val="000000"/>
              </a:buClr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	s &amp; p outer orbitals</a:t>
            </a:r>
            <a:endParaRPr lang="en-US" sz="3000" b="1" dirty="0">
              <a:solidFill>
                <a:srgbClr val="C00000"/>
              </a:solidFill>
              <a:latin typeface="Times New Roman" pitchFamily="1" charset="0"/>
            </a:endParaRPr>
          </a:p>
          <a:p>
            <a:pPr marL="457200" indent="-457200">
              <a:buClr>
                <a:srgbClr val="000000"/>
              </a:buClr>
              <a:buFontTx/>
              <a:buChar char="-"/>
            </a:pPr>
            <a:endParaRPr lang="en-US" sz="3000" dirty="0" smtClean="0">
              <a:solidFill>
                <a:srgbClr val="000000"/>
              </a:solidFill>
              <a:latin typeface="Times New Roman" pitchFamily="1" charset="0"/>
            </a:endParaRPr>
          </a:p>
          <a:p>
            <a:pPr marL="457200" indent="-457200">
              <a:buClr>
                <a:srgbClr val="000000"/>
              </a:buClr>
              <a:buFontTx/>
              <a:buChar char="-"/>
            </a:pP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What is the noble gas abbreviation for Au?</a:t>
            </a:r>
          </a:p>
          <a:p>
            <a:pPr lvl="3">
              <a:buClr>
                <a:srgbClr val="000000"/>
              </a:buClr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	[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" charset="0"/>
              </a:rPr>
              <a:t>Xe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] 6s</a:t>
            </a:r>
            <a:r>
              <a:rPr lang="en-US" sz="3000" b="1" baseline="30000" dirty="0" smtClean="0">
                <a:solidFill>
                  <a:srgbClr val="C00000"/>
                </a:solidFill>
                <a:latin typeface="Times New Roman" pitchFamily="1" charset="0"/>
              </a:rPr>
              <a:t>2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 4f</a:t>
            </a:r>
            <a:r>
              <a:rPr lang="en-US" sz="3000" b="1" baseline="30000" dirty="0" smtClean="0">
                <a:solidFill>
                  <a:srgbClr val="C00000"/>
                </a:solidFill>
                <a:latin typeface="Times New Roman" pitchFamily="1" charset="0"/>
              </a:rPr>
              <a:t>14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" charset="0"/>
              </a:rPr>
              <a:t> 5d</a:t>
            </a:r>
            <a:r>
              <a:rPr lang="en-US" sz="3000" b="1" baseline="30000" dirty="0" smtClean="0">
                <a:solidFill>
                  <a:srgbClr val="C00000"/>
                </a:solidFill>
                <a:latin typeface="Times New Roman" pitchFamily="1" charset="0"/>
              </a:rPr>
              <a:t>9</a:t>
            </a:r>
          </a:p>
          <a:p>
            <a:pPr marL="457200" indent="-457200">
              <a:buClr>
                <a:srgbClr val="000000"/>
              </a:buClr>
              <a:buFontTx/>
              <a:buChar char="-"/>
            </a:pPr>
            <a:endParaRPr lang="en-US" sz="3000" dirty="0">
              <a:solidFill>
                <a:srgbClr val="000000"/>
              </a:solidFill>
              <a:latin typeface="Times New Roman" pitchFamily="1" charset="0"/>
            </a:endParaRPr>
          </a:p>
          <a:p>
            <a:pPr marL="457200" indent="-457200">
              <a:buClr>
                <a:srgbClr val="000000"/>
              </a:buClr>
              <a:buFontTx/>
              <a:buChar char="-"/>
            </a:pPr>
            <a:endParaRPr lang="en-US" sz="3000" dirty="0">
              <a:solidFill>
                <a:srgbClr val="000000"/>
              </a:solidFill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</p:txBody>
      </p:sp>
    </p:spTree>
    <p:extLst>
      <p:ext uri="{BB962C8B-B14F-4D97-AF65-F5344CB8AC3E}">
        <p14:creationId xmlns:p14="http://schemas.microsoft.com/office/powerpoint/2010/main" val="4118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150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772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344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558225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701225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Periodic Trends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92440"/>
            <a:ext cx="9144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latin typeface="Candara" pitchFamily="34" charset="0"/>
              </a:rPr>
              <a:t>Atomic Radius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Distance between the nucleus and the valence electron shell</a:t>
            </a:r>
          </a:p>
          <a:p>
            <a:pPr lvl="1">
              <a:buFont typeface="Arial" pitchFamily="34" charset="0"/>
              <a:buChar char="•"/>
            </a:pPr>
            <a:r>
              <a:rPr lang="en-US" sz="2500" b="1" dirty="0" smtClean="0">
                <a:latin typeface="Candara" pitchFamily="34" charset="0"/>
              </a:rPr>
              <a:t>Down</a:t>
            </a:r>
            <a:r>
              <a:rPr lang="en-US" sz="2500" dirty="0" smtClean="0">
                <a:latin typeface="Candara" pitchFamily="34" charset="0"/>
              </a:rPr>
              <a:t> a group:</a:t>
            </a:r>
          </a:p>
          <a:p>
            <a:pPr lvl="3">
              <a:buFont typeface="Arial" pitchFamily="34" charset="0"/>
              <a:buChar char="•"/>
            </a:pPr>
            <a:r>
              <a:rPr lang="en-US" sz="2500" b="1" dirty="0" smtClean="0">
                <a:latin typeface="Candara" pitchFamily="34" charset="0"/>
              </a:rPr>
              <a:t>Increases</a:t>
            </a:r>
            <a:r>
              <a:rPr lang="en-US" sz="2500" dirty="0" smtClean="0">
                <a:latin typeface="Candara" pitchFamily="34" charset="0"/>
              </a:rPr>
              <a:t> due to additional energy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b="1" dirty="0">
                <a:latin typeface="Candara" pitchFamily="34" charset="0"/>
              </a:rPr>
              <a:t>Across</a:t>
            </a:r>
            <a:r>
              <a:rPr lang="en-US" sz="2500" dirty="0">
                <a:latin typeface="Candara" pitchFamily="34" charset="0"/>
              </a:rPr>
              <a:t> a </a:t>
            </a:r>
            <a:r>
              <a:rPr lang="en-US" sz="2500" dirty="0" smtClean="0">
                <a:latin typeface="Candara" pitchFamily="34" charset="0"/>
              </a:rPr>
              <a:t>period:</a:t>
            </a:r>
            <a:endParaRPr lang="en-US" sz="2500" dirty="0">
              <a:latin typeface="Candara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sz="2500" b="1" dirty="0">
                <a:latin typeface="Candara" pitchFamily="34" charset="0"/>
              </a:rPr>
              <a:t>Decreases</a:t>
            </a:r>
            <a:r>
              <a:rPr lang="en-US" sz="2500" dirty="0">
                <a:latin typeface="Candara" pitchFamily="34" charset="0"/>
              </a:rPr>
              <a:t> due to increased effective nuclear charge</a:t>
            </a:r>
          </a:p>
          <a:p>
            <a:pPr lvl="5">
              <a:buFont typeface="Arial" pitchFamily="34" charset="0"/>
              <a:buChar char="•"/>
            </a:pPr>
            <a:r>
              <a:rPr lang="en-US" sz="2500" dirty="0">
                <a:latin typeface="Candara" pitchFamily="34" charset="0"/>
              </a:rPr>
              <a:t>more protons to pull on the electrons</a:t>
            </a:r>
          </a:p>
          <a:p>
            <a:pPr lvl="2">
              <a:buFont typeface="Arial" pitchFamily="34" charset="0"/>
              <a:buChar char="•"/>
            </a:pPr>
            <a:endParaRPr lang="en-US" sz="2500" dirty="0" smtClean="0">
              <a:latin typeface="Candara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57800" y="710625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3296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AR</a:t>
            </a:r>
          </a:p>
          <a:p>
            <a:pPr algn="r"/>
            <a:r>
              <a:rPr lang="en-US" sz="2000" b="1" dirty="0" smtClean="0"/>
              <a:t>smaller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343400" y="261562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larger</a:t>
            </a:r>
            <a:endParaRPr lang="en-US" sz="2000" b="1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15000" y="3146286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57800" y="2895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</a:t>
            </a:r>
          </a:p>
          <a:p>
            <a:r>
              <a:rPr lang="en-US" sz="2000" b="1" dirty="0" smtClean="0"/>
              <a:t>larger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924800" y="31812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smaller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Periodic Trends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1251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latin typeface="Candara" pitchFamily="34" charset="0"/>
              </a:rPr>
              <a:t>Electronegativity</a:t>
            </a:r>
            <a:endParaRPr lang="en-US" sz="3000" b="1" dirty="0" smtClean="0">
              <a:latin typeface="Candar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“Stealing Power”:  An atom’s ability to steal electrons from other atoms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Depends on shielding</a:t>
            </a: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Interference caused by electrons surrounding the nucleus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86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15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0772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058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534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763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486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20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43600" y="1752600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816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24400" y="53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AR</a:t>
            </a:r>
          </a:p>
          <a:p>
            <a:pPr algn="ctr"/>
            <a:r>
              <a:rPr lang="en-US" sz="1600" dirty="0" smtClean="0"/>
              <a:t>smaller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244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larger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715000" y="3124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864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</a:t>
            </a:r>
          </a:p>
          <a:p>
            <a:r>
              <a:rPr lang="en-US" sz="1600" dirty="0" smtClean="0"/>
              <a:t>larger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01000" y="3014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1P</a:t>
            </a:r>
            <a:r>
              <a:rPr lang="en-US" sz="2500" baseline="30000" dirty="0" smtClean="0"/>
              <a:t>+</a:t>
            </a:r>
            <a:endParaRPr lang="en-US" sz="25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4114800"/>
            <a:ext cx="91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19P</a:t>
            </a:r>
            <a:r>
              <a:rPr lang="en-US" sz="2500" baseline="30000" dirty="0" smtClean="0"/>
              <a:t>+</a:t>
            </a:r>
            <a:endParaRPr lang="en-US" sz="2500" baseline="30000" dirty="0"/>
          </a:p>
        </p:txBody>
      </p:sp>
      <p:sp>
        <p:nvSpPr>
          <p:cNvPr id="4" name="Oval 3"/>
          <p:cNvSpPr/>
          <p:nvPr/>
        </p:nvSpPr>
        <p:spPr>
          <a:xfrm>
            <a:off x="1371600" y="1066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66800" y="762000"/>
            <a:ext cx="1219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33500" y="39243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3581400"/>
            <a:ext cx="14478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" y="3276600"/>
            <a:ext cx="20574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2971800"/>
            <a:ext cx="26670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762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429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2e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48569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8663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4" name="Oval 13"/>
          <p:cNvSpPr/>
          <p:nvPr/>
        </p:nvSpPr>
        <p:spPr>
          <a:xfrm>
            <a:off x="76200" y="2667000"/>
            <a:ext cx="32766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47244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848600" y="2286000"/>
            <a:ext cx="76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e</a:t>
            </a:r>
            <a:r>
              <a:rPr lang="en-US" sz="5000" baseline="30000" dirty="0" smtClean="0">
                <a:solidFill>
                  <a:srgbClr val="C00000"/>
                </a:solidFill>
              </a:rPr>
              <a:t>-</a:t>
            </a:r>
            <a:endParaRPr lang="en-US" sz="5000" baseline="30000" dirty="0">
              <a:solidFill>
                <a:srgbClr val="C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847850" y="1467939"/>
            <a:ext cx="5753100" cy="1084761"/>
          </a:xfrm>
          <a:custGeom>
            <a:avLst/>
            <a:gdLst>
              <a:gd name="connsiteX0" fmla="*/ 0 w 5753100"/>
              <a:gd name="connsiteY0" fmla="*/ 56061 h 1084761"/>
              <a:gd name="connsiteX1" fmla="*/ 114300 w 5753100"/>
              <a:gd name="connsiteY1" fmla="*/ 151311 h 1084761"/>
              <a:gd name="connsiteX2" fmla="*/ 228600 w 5753100"/>
              <a:gd name="connsiteY2" fmla="*/ 113211 h 1084761"/>
              <a:gd name="connsiteX3" fmla="*/ 304800 w 5753100"/>
              <a:gd name="connsiteY3" fmla="*/ 94161 h 1084761"/>
              <a:gd name="connsiteX4" fmla="*/ 514350 w 5753100"/>
              <a:gd name="connsiteY4" fmla="*/ 37011 h 1084761"/>
              <a:gd name="connsiteX5" fmla="*/ 552450 w 5753100"/>
              <a:gd name="connsiteY5" fmla="*/ 94161 h 1084761"/>
              <a:gd name="connsiteX6" fmla="*/ 609600 w 5753100"/>
              <a:gd name="connsiteY6" fmla="*/ 170361 h 1084761"/>
              <a:gd name="connsiteX7" fmla="*/ 628650 w 5753100"/>
              <a:gd name="connsiteY7" fmla="*/ 227511 h 1084761"/>
              <a:gd name="connsiteX8" fmla="*/ 723900 w 5753100"/>
              <a:gd name="connsiteY8" fmla="*/ 322761 h 1084761"/>
              <a:gd name="connsiteX9" fmla="*/ 781050 w 5753100"/>
              <a:gd name="connsiteY9" fmla="*/ 284661 h 1084761"/>
              <a:gd name="connsiteX10" fmla="*/ 914400 w 5753100"/>
              <a:gd name="connsiteY10" fmla="*/ 113211 h 1084761"/>
              <a:gd name="connsiteX11" fmla="*/ 971550 w 5753100"/>
              <a:gd name="connsiteY11" fmla="*/ 94161 h 1084761"/>
              <a:gd name="connsiteX12" fmla="*/ 1047750 w 5753100"/>
              <a:gd name="connsiteY12" fmla="*/ 113211 h 1084761"/>
              <a:gd name="connsiteX13" fmla="*/ 1085850 w 5753100"/>
              <a:gd name="connsiteY13" fmla="*/ 170361 h 1084761"/>
              <a:gd name="connsiteX14" fmla="*/ 1143000 w 5753100"/>
              <a:gd name="connsiteY14" fmla="*/ 284661 h 1084761"/>
              <a:gd name="connsiteX15" fmla="*/ 1333500 w 5753100"/>
              <a:gd name="connsiteY15" fmla="*/ 360861 h 1084761"/>
              <a:gd name="connsiteX16" fmla="*/ 1390650 w 5753100"/>
              <a:gd name="connsiteY16" fmla="*/ 379911 h 1084761"/>
              <a:gd name="connsiteX17" fmla="*/ 1447800 w 5753100"/>
              <a:gd name="connsiteY17" fmla="*/ 398961 h 1084761"/>
              <a:gd name="connsiteX18" fmla="*/ 1657350 w 5753100"/>
              <a:gd name="connsiteY18" fmla="*/ 379911 h 1084761"/>
              <a:gd name="connsiteX19" fmla="*/ 1733550 w 5753100"/>
              <a:gd name="connsiteY19" fmla="*/ 360861 h 1084761"/>
              <a:gd name="connsiteX20" fmla="*/ 1885950 w 5753100"/>
              <a:gd name="connsiteY20" fmla="*/ 341811 h 1084761"/>
              <a:gd name="connsiteX21" fmla="*/ 2095500 w 5753100"/>
              <a:gd name="connsiteY21" fmla="*/ 341811 h 1084761"/>
              <a:gd name="connsiteX22" fmla="*/ 2152650 w 5753100"/>
              <a:gd name="connsiteY22" fmla="*/ 379911 h 1084761"/>
              <a:gd name="connsiteX23" fmla="*/ 2190750 w 5753100"/>
              <a:gd name="connsiteY23" fmla="*/ 437061 h 1084761"/>
              <a:gd name="connsiteX24" fmla="*/ 2286000 w 5753100"/>
              <a:gd name="connsiteY24" fmla="*/ 608511 h 1084761"/>
              <a:gd name="connsiteX25" fmla="*/ 2343150 w 5753100"/>
              <a:gd name="connsiteY25" fmla="*/ 646611 h 1084761"/>
              <a:gd name="connsiteX26" fmla="*/ 2457450 w 5753100"/>
              <a:gd name="connsiteY26" fmla="*/ 684711 h 1084761"/>
              <a:gd name="connsiteX27" fmla="*/ 2647950 w 5753100"/>
              <a:gd name="connsiteY27" fmla="*/ 570411 h 1084761"/>
              <a:gd name="connsiteX28" fmla="*/ 2705100 w 5753100"/>
              <a:gd name="connsiteY28" fmla="*/ 532311 h 1084761"/>
              <a:gd name="connsiteX29" fmla="*/ 2838450 w 5753100"/>
              <a:gd name="connsiteY29" fmla="*/ 494211 h 1084761"/>
              <a:gd name="connsiteX30" fmla="*/ 2990850 w 5753100"/>
              <a:gd name="connsiteY30" fmla="*/ 532311 h 1084761"/>
              <a:gd name="connsiteX31" fmla="*/ 3048000 w 5753100"/>
              <a:gd name="connsiteY31" fmla="*/ 646611 h 1084761"/>
              <a:gd name="connsiteX32" fmla="*/ 3086100 w 5753100"/>
              <a:gd name="connsiteY32" fmla="*/ 703761 h 1084761"/>
              <a:gd name="connsiteX33" fmla="*/ 3409950 w 5753100"/>
              <a:gd name="connsiteY33" fmla="*/ 646611 h 1084761"/>
              <a:gd name="connsiteX34" fmla="*/ 3486150 w 5753100"/>
              <a:gd name="connsiteY34" fmla="*/ 608511 h 1084761"/>
              <a:gd name="connsiteX35" fmla="*/ 3543300 w 5753100"/>
              <a:gd name="connsiteY35" fmla="*/ 589461 h 1084761"/>
              <a:gd name="connsiteX36" fmla="*/ 3619500 w 5753100"/>
              <a:gd name="connsiteY36" fmla="*/ 513261 h 1084761"/>
              <a:gd name="connsiteX37" fmla="*/ 3638550 w 5753100"/>
              <a:gd name="connsiteY37" fmla="*/ 456111 h 1084761"/>
              <a:gd name="connsiteX38" fmla="*/ 3695700 w 5753100"/>
              <a:gd name="connsiteY38" fmla="*/ 418011 h 1084761"/>
              <a:gd name="connsiteX39" fmla="*/ 3829050 w 5753100"/>
              <a:gd name="connsiteY39" fmla="*/ 284661 h 1084761"/>
              <a:gd name="connsiteX40" fmla="*/ 3924300 w 5753100"/>
              <a:gd name="connsiteY40" fmla="*/ 265611 h 1084761"/>
              <a:gd name="connsiteX41" fmla="*/ 4152900 w 5753100"/>
              <a:gd name="connsiteY41" fmla="*/ 303711 h 1084761"/>
              <a:gd name="connsiteX42" fmla="*/ 4343400 w 5753100"/>
              <a:gd name="connsiteY42" fmla="*/ 475161 h 1084761"/>
              <a:gd name="connsiteX43" fmla="*/ 4381500 w 5753100"/>
              <a:gd name="connsiteY43" fmla="*/ 532311 h 1084761"/>
              <a:gd name="connsiteX44" fmla="*/ 4457700 w 5753100"/>
              <a:gd name="connsiteY44" fmla="*/ 570411 h 1084761"/>
              <a:gd name="connsiteX45" fmla="*/ 4552950 w 5753100"/>
              <a:gd name="connsiteY45" fmla="*/ 665661 h 1084761"/>
              <a:gd name="connsiteX46" fmla="*/ 4648200 w 5753100"/>
              <a:gd name="connsiteY46" fmla="*/ 799011 h 1084761"/>
              <a:gd name="connsiteX47" fmla="*/ 4724400 w 5753100"/>
              <a:gd name="connsiteY47" fmla="*/ 837111 h 1084761"/>
              <a:gd name="connsiteX48" fmla="*/ 4781550 w 5753100"/>
              <a:gd name="connsiteY48" fmla="*/ 875211 h 1084761"/>
              <a:gd name="connsiteX49" fmla="*/ 4914900 w 5753100"/>
              <a:gd name="connsiteY49" fmla="*/ 856161 h 1084761"/>
              <a:gd name="connsiteX50" fmla="*/ 5124450 w 5753100"/>
              <a:gd name="connsiteY50" fmla="*/ 722811 h 1084761"/>
              <a:gd name="connsiteX51" fmla="*/ 5200650 w 5753100"/>
              <a:gd name="connsiteY51" fmla="*/ 703761 h 1084761"/>
              <a:gd name="connsiteX52" fmla="*/ 5314950 w 5753100"/>
              <a:gd name="connsiteY52" fmla="*/ 665661 h 1084761"/>
              <a:gd name="connsiteX53" fmla="*/ 5372100 w 5753100"/>
              <a:gd name="connsiteY53" fmla="*/ 741861 h 1084761"/>
              <a:gd name="connsiteX54" fmla="*/ 5410200 w 5753100"/>
              <a:gd name="connsiteY54" fmla="*/ 799011 h 1084761"/>
              <a:gd name="connsiteX55" fmla="*/ 5467350 w 5753100"/>
              <a:gd name="connsiteY55" fmla="*/ 818061 h 1084761"/>
              <a:gd name="connsiteX56" fmla="*/ 5562600 w 5753100"/>
              <a:gd name="connsiteY56" fmla="*/ 913311 h 1084761"/>
              <a:gd name="connsiteX57" fmla="*/ 5600700 w 5753100"/>
              <a:gd name="connsiteY57" fmla="*/ 970461 h 1084761"/>
              <a:gd name="connsiteX58" fmla="*/ 5619750 w 5753100"/>
              <a:gd name="connsiteY58" fmla="*/ 1027611 h 1084761"/>
              <a:gd name="connsiteX59" fmla="*/ 5676900 w 5753100"/>
              <a:gd name="connsiteY59" fmla="*/ 1065711 h 1084761"/>
              <a:gd name="connsiteX60" fmla="*/ 5753100 w 5753100"/>
              <a:gd name="connsiteY60" fmla="*/ 1084761 h 108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753100" h="1084761">
                <a:moveTo>
                  <a:pt x="0" y="56061"/>
                </a:moveTo>
                <a:cubicBezTo>
                  <a:pt x="10923" y="66984"/>
                  <a:pt x="87778" y="151311"/>
                  <a:pt x="114300" y="151311"/>
                </a:cubicBezTo>
                <a:cubicBezTo>
                  <a:pt x="154461" y="151311"/>
                  <a:pt x="189638" y="122951"/>
                  <a:pt x="228600" y="113211"/>
                </a:cubicBezTo>
                <a:lnTo>
                  <a:pt x="304800" y="94161"/>
                </a:lnTo>
                <a:cubicBezTo>
                  <a:pt x="446041" y="0"/>
                  <a:pt x="374199" y="8981"/>
                  <a:pt x="514350" y="37011"/>
                </a:cubicBezTo>
                <a:cubicBezTo>
                  <a:pt x="527050" y="56061"/>
                  <a:pt x="539142" y="75530"/>
                  <a:pt x="552450" y="94161"/>
                </a:cubicBezTo>
                <a:cubicBezTo>
                  <a:pt x="570904" y="119997"/>
                  <a:pt x="593848" y="142794"/>
                  <a:pt x="609600" y="170361"/>
                </a:cubicBezTo>
                <a:cubicBezTo>
                  <a:pt x="619563" y="187796"/>
                  <a:pt x="619670" y="209550"/>
                  <a:pt x="628650" y="227511"/>
                </a:cubicBezTo>
                <a:cubicBezTo>
                  <a:pt x="660400" y="291011"/>
                  <a:pt x="666750" y="284661"/>
                  <a:pt x="723900" y="322761"/>
                </a:cubicBezTo>
                <a:cubicBezTo>
                  <a:pt x="742950" y="310061"/>
                  <a:pt x="765973" y="301891"/>
                  <a:pt x="781050" y="284661"/>
                </a:cubicBezTo>
                <a:cubicBezTo>
                  <a:pt x="834033" y="224109"/>
                  <a:pt x="847323" y="157929"/>
                  <a:pt x="914400" y="113211"/>
                </a:cubicBezTo>
                <a:cubicBezTo>
                  <a:pt x="931108" y="102072"/>
                  <a:pt x="952500" y="100511"/>
                  <a:pt x="971550" y="94161"/>
                </a:cubicBezTo>
                <a:cubicBezTo>
                  <a:pt x="996950" y="100511"/>
                  <a:pt x="1025965" y="98688"/>
                  <a:pt x="1047750" y="113211"/>
                </a:cubicBezTo>
                <a:cubicBezTo>
                  <a:pt x="1066800" y="125911"/>
                  <a:pt x="1075611" y="149883"/>
                  <a:pt x="1085850" y="170361"/>
                </a:cubicBezTo>
                <a:cubicBezTo>
                  <a:pt x="1109997" y="218656"/>
                  <a:pt x="1096205" y="245665"/>
                  <a:pt x="1143000" y="284661"/>
                </a:cubicBezTo>
                <a:cubicBezTo>
                  <a:pt x="1180374" y="315806"/>
                  <a:pt x="1297968" y="349017"/>
                  <a:pt x="1333500" y="360861"/>
                </a:cubicBezTo>
                <a:lnTo>
                  <a:pt x="1390650" y="379911"/>
                </a:lnTo>
                <a:lnTo>
                  <a:pt x="1447800" y="398961"/>
                </a:lnTo>
                <a:cubicBezTo>
                  <a:pt x="1517650" y="392611"/>
                  <a:pt x="1587827" y="389181"/>
                  <a:pt x="1657350" y="379911"/>
                </a:cubicBezTo>
                <a:cubicBezTo>
                  <a:pt x="1683302" y="376451"/>
                  <a:pt x="1707725" y="365165"/>
                  <a:pt x="1733550" y="360861"/>
                </a:cubicBezTo>
                <a:cubicBezTo>
                  <a:pt x="1784049" y="352445"/>
                  <a:pt x="1835150" y="348161"/>
                  <a:pt x="1885950" y="341811"/>
                </a:cubicBezTo>
                <a:cubicBezTo>
                  <a:pt x="1975193" y="312063"/>
                  <a:pt x="1965179" y="306269"/>
                  <a:pt x="2095500" y="341811"/>
                </a:cubicBezTo>
                <a:cubicBezTo>
                  <a:pt x="2117589" y="347835"/>
                  <a:pt x="2133600" y="367211"/>
                  <a:pt x="2152650" y="379911"/>
                </a:cubicBezTo>
                <a:cubicBezTo>
                  <a:pt x="2165350" y="398961"/>
                  <a:pt x="2180511" y="416583"/>
                  <a:pt x="2190750" y="437061"/>
                </a:cubicBezTo>
                <a:cubicBezTo>
                  <a:pt x="2225490" y="506541"/>
                  <a:pt x="2195902" y="548446"/>
                  <a:pt x="2286000" y="608511"/>
                </a:cubicBezTo>
                <a:cubicBezTo>
                  <a:pt x="2305050" y="621211"/>
                  <a:pt x="2322228" y="637312"/>
                  <a:pt x="2343150" y="646611"/>
                </a:cubicBezTo>
                <a:cubicBezTo>
                  <a:pt x="2379850" y="662922"/>
                  <a:pt x="2457450" y="684711"/>
                  <a:pt x="2457450" y="684711"/>
                </a:cubicBezTo>
                <a:cubicBezTo>
                  <a:pt x="2574606" y="626133"/>
                  <a:pt x="2510021" y="662363"/>
                  <a:pt x="2647950" y="570411"/>
                </a:cubicBezTo>
                <a:cubicBezTo>
                  <a:pt x="2667000" y="557711"/>
                  <a:pt x="2682888" y="537864"/>
                  <a:pt x="2705100" y="532311"/>
                </a:cubicBezTo>
                <a:cubicBezTo>
                  <a:pt x="2800781" y="508391"/>
                  <a:pt x="2756462" y="521540"/>
                  <a:pt x="2838450" y="494211"/>
                </a:cubicBezTo>
                <a:cubicBezTo>
                  <a:pt x="2843194" y="495160"/>
                  <a:pt x="2971324" y="516690"/>
                  <a:pt x="2990850" y="532311"/>
                </a:cubicBezTo>
                <a:cubicBezTo>
                  <a:pt x="3036346" y="568707"/>
                  <a:pt x="3024993" y="600597"/>
                  <a:pt x="3048000" y="646611"/>
                </a:cubicBezTo>
                <a:cubicBezTo>
                  <a:pt x="3058239" y="667089"/>
                  <a:pt x="3073400" y="684711"/>
                  <a:pt x="3086100" y="703761"/>
                </a:cubicBezTo>
                <a:cubicBezTo>
                  <a:pt x="3265478" y="614072"/>
                  <a:pt x="3049073" y="710295"/>
                  <a:pt x="3409950" y="646611"/>
                </a:cubicBezTo>
                <a:cubicBezTo>
                  <a:pt x="3437916" y="641676"/>
                  <a:pt x="3460048" y="619698"/>
                  <a:pt x="3486150" y="608511"/>
                </a:cubicBezTo>
                <a:cubicBezTo>
                  <a:pt x="3504607" y="600601"/>
                  <a:pt x="3524250" y="595811"/>
                  <a:pt x="3543300" y="589461"/>
                </a:cubicBezTo>
                <a:cubicBezTo>
                  <a:pt x="3568700" y="564061"/>
                  <a:pt x="3598621" y="542491"/>
                  <a:pt x="3619500" y="513261"/>
                </a:cubicBezTo>
                <a:cubicBezTo>
                  <a:pt x="3631172" y="496921"/>
                  <a:pt x="3626006" y="471791"/>
                  <a:pt x="3638550" y="456111"/>
                </a:cubicBezTo>
                <a:cubicBezTo>
                  <a:pt x="3652853" y="438233"/>
                  <a:pt x="3679511" y="434200"/>
                  <a:pt x="3695700" y="418011"/>
                </a:cubicBezTo>
                <a:cubicBezTo>
                  <a:pt x="3747002" y="366709"/>
                  <a:pt x="3760142" y="310501"/>
                  <a:pt x="3829050" y="284661"/>
                </a:cubicBezTo>
                <a:cubicBezTo>
                  <a:pt x="3859367" y="273292"/>
                  <a:pt x="3892550" y="271961"/>
                  <a:pt x="3924300" y="265611"/>
                </a:cubicBezTo>
                <a:cubicBezTo>
                  <a:pt x="4000500" y="278311"/>
                  <a:pt x="4079165" y="280669"/>
                  <a:pt x="4152900" y="303711"/>
                </a:cubicBezTo>
                <a:cubicBezTo>
                  <a:pt x="4194322" y="316655"/>
                  <a:pt x="4338822" y="468294"/>
                  <a:pt x="4343400" y="475161"/>
                </a:cubicBezTo>
                <a:cubicBezTo>
                  <a:pt x="4356100" y="494211"/>
                  <a:pt x="4363911" y="517654"/>
                  <a:pt x="4381500" y="532311"/>
                </a:cubicBezTo>
                <a:cubicBezTo>
                  <a:pt x="4403316" y="550491"/>
                  <a:pt x="4432300" y="557711"/>
                  <a:pt x="4457700" y="570411"/>
                </a:cubicBezTo>
                <a:cubicBezTo>
                  <a:pt x="4559300" y="722811"/>
                  <a:pt x="4425950" y="538661"/>
                  <a:pt x="4552950" y="665661"/>
                </a:cubicBezTo>
                <a:cubicBezTo>
                  <a:pt x="4633261" y="745972"/>
                  <a:pt x="4543199" y="709010"/>
                  <a:pt x="4648200" y="799011"/>
                </a:cubicBezTo>
                <a:cubicBezTo>
                  <a:pt x="4669761" y="817492"/>
                  <a:pt x="4699744" y="823022"/>
                  <a:pt x="4724400" y="837111"/>
                </a:cubicBezTo>
                <a:cubicBezTo>
                  <a:pt x="4744279" y="848470"/>
                  <a:pt x="4762500" y="862511"/>
                  <a:pt x="4781550" y="875211"/>
                </a:cubicBezTo>
                <a:cubicBezTo>
                  <a:pt x="4826000" y="868861"/>
                  <a:pt x="4874211" y="875149"/>
                  <a:pt x="4914900" y="856161"/>
                </a:cubicBezTo>
                <a:cubicBezTo>
                  <a:pt x="5249454" y="700036"/>
                  <a:pt x="4954537" y="771358"/>
                  <a:pt x="5124450" y="722811"/>
                </a:cubicBezTo>
                <a:cubicBezTo>
                  <a:pt x="5149624" y="715618"/>
                  <a:pt x="5175572" y="711284"/>
                  <a:pt x="5200650" y="703761"/>
                </a:cubicBezTo>
                <a:cubicBezTo>
                  <a:pt x="5239117" y="692221"/>
                  <a:pt x="5314950" y="665661"/>
                  <a:pt x="5314950" y="665661"/>
                </a:cubicBezTo>
                <a:cubicBezTo>
                  <a:pt x="5334000" y="691061"/>
                  <a:pt x="5353646" y="716025"/>
                  <a:pt x="5372100" y="741861"/>
                </a:cubicBezTo>
                <a:cubicBezTo>
                  <a:pt x="5385408" y="760492"/>
                  <a:pt x="5392322" y="784708"/>
                  <a:pt x="5410200" y="799011"/>
                </a:cubicBezTo>
                <a:cubicBezTo>
                  <a:pt x="5425880" y="811555"/>
                  <a:pt x="5448300" y="811711"/>
                  <a:pt x="5467350" y="818061"/>
                </a:cubicBezTo>
                <a:cubicBezTo>
                  <a:pt x="5568950" y="970461"/>
                  <a:pt x="5435600" y="786311"/>
                  <a:pt x="5562600" y="913311"/>
                </a:cubicBezTo>
                <a:cubicBezTo>
                  <a:pt x="5578789" y="929500"/>
                  <a:pt x="5590461" y="949983"/>
                  <a:pt x="5600700" y="970461"/>
                </a:cubicBezTo>
                <a:cubicBezTo>
                  <a:pt x="5609680" y="988422"/>
                  <a:pt x="5607206" y="1011931"/>
                  <a:pt x="5619750" y="1027611"/>
                </a:cubicBezTo>
                <a:cubicBezTo>
                  <a:pt x="5634053" y="1045489"/>
                  <a:pt x="5655856" y="1056692"/>
                  <a:pt x="5676900" y="1065711"/>
                </a:cubicBezTo>
                <a:cubicBezTo>
                  <a:pt x="5700965" y="1076024"/>
                  <a:pt x="5753100" y="1084761"/>
                  <a:pt x="5753100" y="1084761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14600" y="11430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981200" y="2708408"/>
            <a:ext cx="5657850" cy="1623874"/>
          </a:xfrm>
          <a:custGeom>
            <a:avLst/>
            <a:gdLst>
              <a:gd name="connsiteX0" fmla="*/ 0 w 5657850"/>
              <a:gd name="connsiteY0" fmla="*/ 1425442 h 1623874"/>
              <a:gd name="connsiteX1" fmla="*/ 19050 w 5657850"/>
              <a:gd name="connsiteY1" fmla="*/ 1501642 h 1623874"/>
              <a:gd name="connsiteX2" fmla="*/ 133350 w 5657850"/>
              <a:gd name="connsiteY2" fmla="*/ 1596892 h 1623874"/>
              <a:gd name="connsiteX3" fmla="*/ 247650 w 5657850"/>
              <a:gd name="connsiteY3" fmla="*/ 1501642 h 1623874"/>
              <a:gd name="connsiteX4" fmla="*/ 304800 w 5657850"/>
              <a:gd name="connsiteY4" fmla="*/ 1463542 h 1623874"/>
              <a:gd name="connsiteX5" fmla="*/ 342900 w 5657850"/>
              <a:gd name="connsiteY5" fmla="*/ 1406392 h 1623874"/>
              <a:gd name="connsiteX6" fmla="*/ 495300 w 5657850"/>
              <a:gd name="connsiteY6" fmla="*/ 1253992 h 1623874"/>
              <a:gd name="connsiteX7" fmla="*/ 533400 w 5657850"/>
              <a:gd name="connsiteY7" fmla="*/ 1196842 h 1623874"/>
              <a:gd name="connsiteX8" fmla="*/ 781050 w 5657850"/>
              <a:gd name="connsiteY8" fmla="*/ 1044442 h 1623874"/>
              <a:gd name="connsiteX9" fmla="*/ 838200 w 5657850"/>
              <a:gd name="connsiteY9" fmla="*/ 1025392 h 1623874"/>
              <a:gd name="connsiteX10" fmla="*/ 971550 w 5657850"/>
              <a:gd name="connsiteY10" fmla="*/ 1044442 h 1623874"/>
              <a:gd name="connsiteX11" fmla="*/ 1028700 w 5657850"/>
              <a:gd name="connsiteY11" fmla="*/ 1082542 h 1623874"/>
              <a:gd name="connsiteX12" fmla="*/ 1143000 w 5657850"/>
              <a:gd name="connsiteY12" fmla="*/ 1215892 h 1623874"/>
              <a:gd name="connsiteX13" fmla="*/ 1333500 w 5657850"/>
              <a:gd name="connsiteY13" fmla="*/ 1292092 h 1623874"/>
              <a:gd name="connsiteX14" fmla="*/ 1447800 w 5657850"/>
              <a:gd name="connsiteY14" fmla="*/ 1234942 h 1623874"/>
              <a:gd name="connsiteX15" fmla="*/ 1485900 w 5657850"/>
              <a:gd name="connsiteY15" fmla="*/ 1177792 h 1623874"/>
              <a:gd name="connsiteX16" fmla="*/ 1619250 w 5657850"/>
              <a:gd name="connsiteY16" fmla="*/ 1044442 h 1623874"/>
              <a:gd name="connsiteX17" fmla="*/ 1676400 w 5657850"/>
              <a:gd name="connsiteY17" fmla="*/ 987292 h 1623874"/>
              <a:gd name="connsiteX18" fmla="*/ 1752600 w 5657850"/>
              <a:gd name="connsiteY18" fmla="*/ 968242 h 1623874"/>
              <a:gd name="connsiteX19" fmla="*/ 1809750 w 5657850"/>
              <a:gd name="connsiteY19" fmla="*/ 987292 h 1623874"/>
              <a:gd name="connsiteX20" fmla="*/ 1866900 w 5657850"/>
              <a:gd name="connsiteY20" fmla="*/ 1101592 h 1623874"/>
              <a:gd name="connsiteX21" fmla="*/ 1943100 w 5657850"/>
              <a:gd name="connsiteY21" fmla="*/ 1120642 h 1623874"/>
              <a:gd name="connsiteX22" fmla="*/ 2171700 w 5657850"/>
              <a:gd name="connsiteY22" fmla="*/ 1101592 h 1623874"/>
              <a:gd name="connsiteX23" fmla="*/ 2228850 w 5657850"/>
              <a:gd name="connsiteY23" fmla="*/ 1063492 h 1623874"/>
              <a:gd name="connsiteX24" fmla="*/ 2324100 w 5657850"/>
              <a:gd name="connsiteY24" fmla="*/ 949192 h 1623874"/>
              <a:gd name="connsiteX25" fmla="*/ 2381250 w 5657850"/>
              <a:gd name="connsiteY25" fmla="*/ 911092 h 1623874"/>
              <a:gd name="connsiteX26" fmla="*/ 2419350 w 5657850"/>
              <a:gd name="connsiteY26" fmla="*/ 853942 h 1623874"/>
              <a:gd name="connsiteX27" fmla="*/ 2438400 w 5657850"/>
              <a:gd name="connsiteY27" fmla="*/ 796792 h 1623874"/>
              <a:gd name="connsiteX28" fmla="*/ 2495550 w 5657850"/>
              <a:gd name="connsiteY28" fmla="*/ 777742 h 1623874"/>
              <a:gd name="connsiteX29" fmla="*/ 2590800 w 5657850"/>
              <a:gd name="connsiteY29" fmla="*/ 796792 h 1623874"/>
              <a:gd name="connsiteX30" fmla="*/ 2724150 w 5657850"/>
              <a:gd name="connsiteY30" fmla="*/ 892042 h 1623874"/>
              <a:gd name="connsiteX31" fmla="*/ 2781300 w 5657850"/>
              <a:gd name="connsiteY31" fmla="*/ 911092 h 1623874"/>
              <a:gd name="connsiteX32" fmla="*/ 2952750 w 5657850"/>
              <a:gd name="connsiteY32" fmla="*/ 1006342 h 1623874"/>
              <a:gd name="connsiteX33" fmla="*/ 3086100 w 5657850"/>
              <a:gd name="connsiteY33" fmla="*/ 949192 h 1623874"/>
              <a:gd name="connsiteX34" fmla="*/ 3143250 w 5657850"/>
              <a:gd name="connsiteY34" fmla="*/ 872992 h 1623874"/>
              <a:gd name="connsiteX35" fmla="*/ 3314700 w 5657850"/>
              <a:gd name="connsiteY35" fmla="*/ 758692 h 1623874"/>
              <a:gd name="connsiteX36" fmla="*/ 3390900 w 5657850"/>
              <a:gd name="connsiteY36" fmla="*/ 701542 h 1623874"/>
              <a:gd name="connsiteX37" fmla="*/ 3486150 w 5657850"/>
              <a:gd name="connsiteY37" fmla="*/ 644392 h 1623874"/>
              <a:gd name="connsiteX38" fmla="*/ 3714750 w 5657850"/>
              <a:gd name="connsiteY38" fmla="*/ 511042 h 1623874"/>
              <a:gd name="connsiteX39" fmla="*/ 3790950 w 5657850"/>
              <a:gd name="connsiteY39" fmla="*/ 530092 h 1623874"/>
              <a:gd name="connsiteX40" fmla="*/ 3829050 w 5657850"/>
              <a:gd name="connsiteY40" fmla="*/ 587242 h 1623874"/>
              <a:gd name="connsiteX41" fmla="*/ 3886200 w 5657850"/>
              <a:gd name="connsiteY41" fmla="*/ 625342 h 1623874"/>
              <a:gd name="connsiteX42" fmla="*/ 3943350 w 5657850"/>
              <a:gd name="connsiteY42" fmla="*/ 682492 h 1623874"/>
              <a:gd name="connsiteX43" fmla="*/ 4057650 w 5657850"/>
              <a:gd name="connsiteY43" fmla="*/ 720592 h 1623874"/>
              <a:gd name="connsiteX44" fmla="*/ 4171950 w 5657850"/>
              <a:gd name="connsiteY44" fmla="*/ 701542 h 1623874"/>
              <a:gd name="connsiteX45" fmla="*/ 4229100 w 5657850"/>
              <a:gd name="connsiteY45" fmla="*/ 663442 h 1623874"/>
              <a:gd name="connsiteX46" fmla="*/ 4343400 w 5657850"/>
              <a:gd name="connsiteY46" fmla="*/ 530092 h 1623874"/>
              <a:gd name="connsiteX47" fmla="*/ 4381500 w 5657850"/>
              <a:gd name="connsiteY47" fmla="*/ 472942 h 1623874"/>
              <a:gd name="connsiteX48" fmla="*/ 4495800 w 5657850"/>
              <a:gd name="connsiteY48" fmla="*/ 301492 h 1623874"/>
              <a:gd name="connsiteX49" fmla="*/ 4572000 w 5657850"/>
              <a:gd name="connsiteY49" fmla="*/ 149092 h 1623874"/>
              <a:gd name="connsiteX50" fmla="*/ 4591050 w 5657850"/>
              <a:gd name="connsiteY50" fmla="*/ 72892 h 1623874"/>
              <a:gd name="connsiteX51" fmla="*/ 4800600 w 5657850"/>
              <a:gd name="connsiteY51" fmla="*/ 53842 h 1623874"/>
              <a:gd name="connsiteX52" fmla="*/ 4857750 w 5657850"/>
              <a:gd name="connsiteY52" fmla="*/ 91942 h 1623874"/>
              <a:gd name="connsiteX53" fmla="*/ 4914900 w 5657850"/>
              <a:gd name="connsiteY53" fmla="*/ 149092 h 1623874"/>
              <a:gd name="connsiteX54" fmla="*/ 4972050 w 5657850"/>
              <a:gd name="connsiteY54" fmla="*/ 168142 h 1623874"/>
              <a:gd name="connsiteX55" fmla="*/ 5048250 w 5657850"/>
              <a:gd name="connsiteY55" fmla="*/ 225292 h 1623874"/>
              <a:gd name="connsiteX56" fmla="*/ 5276850 w 5657850"/>
              <a:gd name="connsiteY56" fmla="*/ 225292 h 1623874"/>
              <a:gd name="connsiteX57" fmla="*/ 5391150 w 5657850"/>
              <a:gd name="connsiteY57" fmla="*/ 187192 h 1623874"/>
              <a:gd name="connsiteX58" fmla="*/ 5448300 w 5657850"/>
              <a:gd name="connsiteY58" fmla="*/ 168142 h 1623874"/>
              <a:gd name="connsiteX59" fmla="*/ 5486400 w 5657850"/>
              <a:gd name="connsiteY59" fmla="*/ 91942 h 1623874"/>
              <a:gd name="connsiteX60" fmla="*/ 5562600 w 5657850"/>
              <a:gd name="connsiteY60" fmla="*/ 110992 h 1623874"/>
              <a:gd name="connsiteX61" fmla="*/ 5657850 w 5657850"/>
              <a:gd name="connsiteY61" fmla="*/ 130042 h 162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57850" h="1623874">
                <a:moveTo>
                  <a:pt x="0" y="1425442"/>
                </a:moveTo>
                <a:cubicBezTo>
                  <a:pt x="6350" y="1450842"/>
                  <a:pt x="6060" y="1478910"/>
                  <a:pt x="19050" y="1501642"/>
                </a:cubicBezTo>
                <a:cubicBezTo>
                  <a:pt x="41616" y="1541132"/>
                  <a:pt x="96933" y="1572614"/>
                  <a:pt x="133350" y="1596892"/>
                </a:cubicBezTo>
                <a:cubicBezTo>
                  <a:pt x="275243" y="1502297"/>
                  <a:pt x="100971" y="1623874"/>
                  <a:pt x="247650" y="1501642"/>
                </a:cubicBezTo>
                <a:cubicBezTo>
                  <a:pt x="265239" y="1486985"/>
                  <a:pt x="285750" y="1476242"/>
                  <a:pt x="304800" y="1463542"/>
                </a:cubicBezTo>
                <a:cubicBezTo>
                  <a:pt x="317500" y="1444492"/>
                  <a:pt x="327499" y="1423333"/>
                  <a:pt x="342900" y="1406392"/>
                </a:cubicBezTo>
                <a:cubicBezTo>
                  <a:pt x="391226" y="1353233"/>
                  <a:pt x="455449" y="1313768"/>
                  <a:pt x="495300" y="1253992"/>
                </a:cubicBezTo>
                <a:cubicBezTo>
                  <a:pt x="508000" y="1234942"/>
                  <a:pt x="516382" y="1212158"/>
                  <a:pt x="533400" y="1196842"/>
                </a:cubicBezTo>
                <a:cubicBezTo>
                  <a:pt x="648162" y="1093557"/>
                  <a:pt x="661843" y="1089145"/>
                  <a:pt x="781050" y="1044442"/>
                </a:cubicBezTo>
                <a:cubicBezTo>
                  <a:pt x="799852" y="1037391"/>
                  <a:pt x="819150" y="1031742"/>
                  <a:pt x="838200" y="1025392"/>
                </a:cubicBezTo>
                <a:cubicBezTo>
                  <a:pt x="882650" y="1031742"/>
                  <a:pt x="928542" y="1031540"/>
                  <a:pt x="971550" y="1044442"/>
                </a:cubicBezTo>
                <a:cubicBezTo>
                  <a:pt x="993480" y="1051021"/>
                  <a:pt x="1012511" y="1066353"/>
                  <a:pt x="1028700" y="1082542"/>
                </a:cubicBezTo>
                <a:cubicBezTo>
                  <a:pt x="1081519" y="1135361"/>
                  <a:pt x="1080791" y="1174419"/>
                  <a:pt x="1143000" y="1215892"/>
                </a:cubicBezTo>
                <a:cubicBezTo>
                  <a:pt x="1225631" y="1270979"/>
                  <a:pt x="1249833" y="1271175"/>
                  <a:pt x="1333500" y="1292092"/>
                </a:cubicBezTo>
                <a:cubicBezTo>
                  <a:pt x="1379981" y="1276598"/>
                  <a:pt x="1410871" y="1271871"/>
                  <a:pt x="1447800" y="1234942"/>
                </a:cubicBezTo>
                <a:cubicBezTo>
                  <a:pt x="1463989" y="1218753"/>
                  <a:pt x="1470584" y="1194810"/>
                  <a:pt x="1485900" y="1177792"/>
                </a:cubicBezTo>
                <a:cubicBezTo>
                  <a:pt x="1527952" y="1131067"/>
                  <a:pt x="1574800" y="1088892"/>
                  <a:pt x="1619250" y="1044442"/>
                </a:cubicBezTo>
                <a:cubicBezTo>
                  <a:pt x="1638300" y="1025392"/>
                  <a:pt x="1650264" y="993826"/>
                  <a:pt x="1676400" y="987292"/>
                </a:cubicBezTo>
                <a:lnTo>
                  <a:pt x="1752600" y="968242"/>
                </a:lnTo>
                <a:cubicBezTo>
                  <a:pt x="1771650" y="974592"/>
                  <a:pt x="1795551" y="973093"/>
                  <a:pt x="1809750" y="987292"/>
                </a:cubicBezTo>
                <a:cubicBezTo>
                  <a:pt x="1885818" y="1063360"/>
                  <a:pt x="1760906" y="1030929"/>
                  <a:pt x="1866900" y="1101592"/>
                </a:cubicBezTo>
                <a:cubicBezTo>
                  <a:pt x="1888685" y="1116115"/>
                  <a:pt x="1917700" y="1114292"/>
                  <a:pt x="1943100" y="1120642"/>
                </a:cubicBezTo>
                <a:cubicBezTo>
                  <a:pt x="2019300" y="1114292"/>
                  <a:pt x="2096721" y="1116588"/>
                  <a:pt x="2171700" y="1101592"/>
                </a:cubicBezTo>
                <a:cubicBezTo>
                  <a:pt x="2194151" y="1097102"/>
                  <a:pt x="2211261" y="1078149"/>
                  <a:pt x="2228850" y="1063492"/>
                </a:cubicBezTo>
                <a:cubicBezTo>
                  <a:pt x="2416100" y="907450"/>
                  <a:pt x="2174250" y="1099042"/>
                  <a:pt x="2324100" y="949192"/>
                </a:cubicBezTo>
                <a:cubicBezTo>
                  <a:pt x="2340289" y="933003"/>
                  <a:pt x="2362200" y="923792"/>
                  <a:pt x="2381250" y="911092"/>
                </a:cubicBezTo>
                <a:cubicBezTo>
                  <a:pt x="2393950" y="892042"/>
                  <a:pt x="2409111" y="874420"/>
                  <a:pt x="2419350" y="853942"/>
                </a:cubicBezTo>
                <a:cubicBezTo>
                  <a:pt x="2428330" y="835981"/>
                  <a:pt x="2424201" y="810991"/>
                  <a:pt x="2438400" y="796792"/>
                </a:cubicBezTo>
                <a:cubicBezTo>
                  <a:pt x="2452599" y="782593"/>
                  <a:pt x="2476500" y="784092"/>
                  <a:pt x="2495550" y="777742"/>
                </a:cubicBezTo>
                <a:cubicBezTo>
                  <a:pt x="2527300" y="784092"/>
                  <a:pt x="2560483" y="785423"/>
                  <a:pt x="2590800" y="796792"/>
                </a:cubicBezTo>
                <a:cubicBezTo>
                  <a:pt x="2612243" y="804833"/>
                  <a:pt x="2715785" y="887262"/>
                  <a:pt x="2724150" y="892042"/>
                </a:cubicBezTo>
                <a:cubicBezTo>
                  <a:pt x="2741585" y="902005"/>
                  <a:pt x="2763747" y="901340"/>
                  <a:pt x="2781300" y="911092"/>
                </a:cubicBezTo>
                <a:cubicBezTo>
                  <a:pt x="2977812" y="1020265"/>
                  <a:pt x="2823434" y="963237"/>
                  <a:pt x="2952750" y="1006342"/>
                </a:cubicBezTo>
                <a:cubicBezTo>
                  <a:pt x="3011044" y="991769"/>
                  <a:pt x="3042247" y="993045"/>
                  <a:pt x="3086100" y="949192"/>
                </a:cubicBezTo>
                <a:cubicBezTo>
                  <a:pt x="3108551" y="926741"/>
                  <a:pt x="3120799" y="895443"/>
                  <a:pt x="3143250" y="872992"/>
                </a:cubicBezTo>
                <a:cubicBezTo>
                  <a:pt x="3190710" y="825532"/>
                  <a:pt x="3260285" y="794968"/>
                  <a:pt x="3314700" y="758692"/>
                </a:cubicBezTo>
                <a:cubicBezTo>
                  <a:pt x="3341118" y="741080"/>
                  <a:pt x="3364482" y="719154"/>
                  <a:pt x="3390900" y="701542"/>
                </a:cubicBezTo>
                <a:cubicBezTo>
                  <a:pt x="3421708" y="681003"/>
                  <a:pt x="3455004" y="664414"/>
                  <a:pt x="3486150" y="644392"/>
                </a:cubicBezTo>
                <a:cubicBezTo>
                  <a:pt x="3688782" y="514129"/>
                  <a:pt x="3588208" y="553223"/>
                  <a:pt x="3714750" y="511042"/>
                </a:cubicBezTo>
                <a:cubicBezTo>
                  <a:pt x="3740150" y="517392"/>
                  <a:pt x="3769165" y="515569"/>
                  <a:pt x="3790950" y="530092"/>
                </a:cubicBezTo>
                <a:cubicBezTo>
                  <a:pt x="3810000" y="542792"/>
                  <a:pt x="3812861" y="571053"/>
                  <a:pt x="3829050" y="587242"/>
                </a:cubicBezTo>
                <a:cubicBezTo>
                  <a:pt x="3845239" y="603431"/>
                  <a:pt x="3868611" y="610685"/>
                  <a:pt x="3886200" y="625342"/>
                </a:cubicBezTo>
                <a:cubicBezTo>
                  <a:pt x="3906896" y="642589"/>
                  <a:pt x="3919800" y="669408"/>
                  <a:pt x="3943350" y="682492"/>
                </a:cubicBezTo>
                <a:cubicBezTo>
                  <a:pt x="3978457" y="701996"/>
                  <a:pt x="4057650" y="720592"/>
                  <a:pt x="4057650" y="720592"/>
                </a:cubicBezTo>
                <a:cubicBezTo>
                  <a:pt x="4095750" y="714242"/>
                  <a:pt x="4135307" y="713756"/>
                  <a:pt x="4171950" y="701542"/>
                </a:cubicBezTo>
                <a:cubicBezTo>
                  <a:pt x="4193670" y="694302"/>
                  <a:pt x="4211511" y="678099"/>
                  <a:pt x="4229100" y="663442"/>
                </a:cubicBezTo>
                <a:cubicBezTo>
                  <a:pt x="4277970" y="622717"/>
                  <a:pt x="4306302" y="582029"/>
                  <a:pt x="4343400" y="530092"/>
                </a:cubicBezTo>
                <a:cubicBezTo>
                  <a:pt x="4356708" y="511461"/>
                  <a:pt x="4368192" y="491573"/>
                  <a:pt x="4381500" y="472942"/>
                </a:cubicBezTo>
                <a:cubicBezTo>
                  <a:pt x="4434677" y="398494"/>
                  <a:pt x="4452856" y="387380"/>
                  <a:pt x="4495800" y="301492"/>
                </a:cubicBezTo>
                <a:cubicBezTo>
                  <a:pt x="4589006" y="115080"/>
                  <a:pt x="4483729" y="281498"/>
                  <a:pt x="4572000" y="149092"/>
                </a:cubicBezTo>
                <a:cubicBezTo>
                  <a:pt x="4578350" y="123692"/>
                  <a:pt x="4576527" y="94677"/>
                  <a:pt x="4591050" y="72892"/>
                </a:cubicBezTo>
                <a:cubicBezTo>
                  <a:pt x="4639645" y="0"/>
                  <a:pt x="4739862" y="46250"/>
                  <a:pt x="4800600" y="53842"/>
                </a:cubicBezTo>
                <a:cubicBezTo>
                  <a:pt x="4819650" y="66542"/>
                  <a:pt x="4840161" y="77285"/>
                  <a:pt x="4857750" y="91942"/>
                </a:cubicBezTo>
                <a:cubicBezTo>
                  <a:pt x="4878446" y="109189"/>
                  <a:pt x="4892484" y="134148"/>
                  <a:pt x="4914900" y="149092"/>
                </a:cubicBezTo>
                <a:cubicBezTo>
                  <a:pt x="4931608" y="160231"/>
                  <a:pt x="4953000" y="161792"/>
                  <a:pt x="4972050" y="168142"/>
                </a:cubicBezTo>
                <a:cubicBezTo>
                  <a:pt x="4997450" y="187192"/>
                  <a:pt x="5020683" y="209540"/>
                  <a:pt x="5048250" y="225292"/>
                </a:cubicBezTo>
                <a:cubicBezTo>
                  <a:pt x="5120985" y="266855"/>
                  <a:pt x="5197022" y="234162"/>
                  <a:pt x="5276850" y="225292"/>
                </a:cubicBezTo>
                <a:lnTo>
                  <a:pt x="5391150" y="187192"/>
                </a:lnTo>
                <a:lnTo>
                  <a:pt x="5448300" y="168142"/>
                </a:lnTo>
                <a:cubicBezTo>
                  <a:pt x="5461000" y="142742"/>
                  <a:pt x="5461000" y="104642"/>
                  <a:pt x="5486400" y="91942"/>
                </a:cubicBezTo>
                <a:cubicBezTo>
                  <a:pt x="5509818" y="80233"/>
                  <a:pt x="5537426" y="103799"/>
                  <a:pt x="5562600" y="110992"/>
                </a:cubicBezTo>
                <a:cubicBezTo>
                  <a:pt x="5643331" y="134058"/>
                  <a:pt x="5592375" y="130042"/>
                  <a:pt x="5657850" y="13004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514600" y="32766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19400" y="3581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76600" y="43434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048000" y="4648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819400" y="52578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514600" y="2971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-76200"/>
          <a:ext cx="276225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rawing" r:id="rId3" imgW="2762280" imgH="2714760" progId="WPDraw30.Drawing">
                  <p:embed/>
                </p:oleObj>
              </mc:Choice>
              <mc:Fallback>
                <p:oleObj name="Drawing" r:id="rId3" imgW="2762280" imgH="2714760" progId="WPDraw30.Drawing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-76200"/>
                        <a:ext cx="276225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9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 animBg="1"/>
      <p:bldP spid="15" grpId="0"/>
      <p:bldP spid="16" grpId="0"/>
      <p:bldP spid="17" grpId="1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Periodic Trends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8862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latin typeface="Candara" pitchFamily="34" charset="0"/>
              </a:rPr>
              <a:t>Electronegativity</a:t>
            </a:r>
            <a:endParaRPr lang="en-US" sz="3000" b="1" dirty="0" smtClean="0">
              <a:latin typeface="Candar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“Stealing Power”:  An atom’s ability to steal electrons from other atoms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b="1" i="1" dirty="0" smtClean="0">
                <a:latin typeface="Candara" pitchFamily="34" charset="0"/>
              </a:rPr>
              <a:t>“Bigger is weaker”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486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15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0772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3058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534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763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8486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620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943600" y="1752600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1816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24400" y="53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AR</a:t>
            </a:r>
          </a:p>
          <a:p>
            <a:pPr algn="ctr"/>
            <a:r>
              <a:rPr lang="en-US" sz="1600" dirty="0" smtClean="0"/>
              <a:t>smaller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244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larger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715000" y="3124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864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</a:t>
            </a:r>
          </a:p>
          <a:p>
            <a:r>
              <a:rPr lang="en-US" sz="1600" dirty="0" smtClean="0"/>
              <a:t>larger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01000" y="3014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smaller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8006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15000" y="3505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81400" y="3810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EN</a:t>
            </a:r>
          </a:p>
          <a:p>
            <a:pPr algn="r"/>
            <a:r>
              <a:rPr lang="en-US" sz="2000" b="1" dirty="0" smtClean="0"/>
              <a:t>stronger</a:t>
            </a:r>
            <a:endParaRPr lang="en-US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86200" y="2819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weaker</a:t>
            </a:r>
            <a:endParaRPr lang="en-US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105400" y="3276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</a:t>
            </a:r>
          </a:p>
          <a:p>
            <a:r>
              <a:rPr lang="en-US" sz="2000" b="1" dirty="0" smtClean="0"/>
              <a:t>weaker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00" y="350817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stronger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Periodic Trends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258207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latin typeface="Candara" pitchFamily="34" charset="0"/>
              </a:rPr>
              <a:t>Ionization Energy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“Keeping Power”:  An atom’s ability to hold on to its valence electrons </a:t>
            </a: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the energy required to remove an e</a:t>
            </a:r>
            <a:r>
              <a:rPr lang="en-US" sz="2500" baseline="30000" dirty="0" smtClean="0">
                <a:latin typeface="Candara" pitchFamily="34" charset="0"/>
              </a:rPr>
              <a:t>-</a:t>
            </a:r>
            <a:r>
              <a:rPr lang="en-US" sz="2500" dirty="0" smtClean="0">
                <a:latin typeface="Candara" pitchFamily="34" charset="0"/>
              </a:rPr>
              <a:t> from another atom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Also depends on shielding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86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15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0772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3058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534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763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8486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620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943600" y="1752600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1816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53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AR</a:t>
            </a:r>
          </a:p>
          <a:p>
            <a:pPr algn="ctr"/>
            <a:r>
              <a:rPr lang="en-US" sz="1600" dirty="0" smtClean="0"/>
              <a:t>smaller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244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larger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715000" y="3124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864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</a:t>
            </a:r>
          </a:p>
          <a:p>
            <a:r>
              <a:rPr lang="en-US" sz="1600" dirty="0" smtClean="0"/>
              <a:t>larger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001000" y="3014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smaller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7244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15000" y="3505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91000" y="533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</a:t>
            </a:r>
          </a:p>
          <a:p>
            <a:pPr algn="ctr"/>
            <a:r>
              <a:rPr lang="en-US" sz="1600" dirty="0" smtClean="0"/>
              <a:t>stronger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672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weaker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86400" y="3200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</a:t>
            </a:r>
          </a:p>
          <a:p>
            <a:r>
              <a:rPr lang="en-US" sz="1600" dirty="0" smtClean="0"/>
              <a:t>weaker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001000" y="3395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stronger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1P</a:t>
            </a:r>
            <a:r>
              <a:rPr lang="en-US" sz="2500" baseline="30000" dirty="0" smtClean="0"/>
              <a:t>+</a:t>
            </a:r>
            <a:endParaRPr lang="en-US" sz="25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4114800"/>
            <a:ext cx="91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19P</a:t>
            </a:r>
            <a:r>
              <a:rPr lang="en-US" sz="2500" baseline="30000" dirty="0" smtClean="0"/>
              <a:t>+</a:t>
            </a:r>
            <a:endParaRPr lang="en-US" sz="2500" baseline="30000" dirty="0"/>
          </a:p>
        </p:txBody>
      </p:sp>
      <p:sp>
        <p:nvSpPr>
          <p:cNvPr id="4" name="Oval 3"/>
          <p:cNvSpPr/>
          <p:nvPr/>
        </p:nvSpPr>
        <p:spPr>
          <a:xfrm>
            <a:off x="1371600" y="1066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66800" y="762000"/>
            <a:ext cx="1219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33500" y="39243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3581400"/>
            <a:ext cx="14478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" y="3276600"/>
            <a:ext cx="20574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2971800"/>
            <a:ext cx="26670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762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4290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2e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48569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8663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4" name="Oval 13"/>
          <p:cNvSpPr/>
          <p:nvPr/>
        </p:nvSpPr>
        <p:spPr>
          <a:xfrm>
            <a:off x="76200" y="2667000"/>
            <a:ext cx="32766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47244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1e</a:t>
            </a:r>
            <a:r>
              <a:rPr lang="en-US" sz="2500" baseline="30000" dirty="0" smtClean="0"/>
              <a:t>-</a:t>
            </a:r>
            <a:endParaRPr lang="en-US" sz="25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848600" y="2286000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P</a:t>
            </a:r>
            <a:r>
              <a:rPr lang="en-US" sz="5000" baseline="30000" dirty="0" smtClean="0">
                <a:solidFill>
                  <a:srgbClr val="C00000"/>
                </a:solidFill>
              </a:rPr>
              <a:t>+</a:t>
            </a:r>
            <a:endParaRPr lang="en-US" sz="5000" baseline="30000" dirty="0">
              <a:solidFill>
                <a:srgbClr val="C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438400" y="1143001"/>
            <a:ext cx="5162550" cy="1409700"/>
          </a:xfrm>
          <a:custGeom>
            <a:avLst/>
            <a:gdLst>
              <a:gd name="connsiteX0" fmla="*/ 0 w 5753100"/>
              <a:gd name="connsiteY0" fmla="*/ 56061 h 1084761"/>
              <a:gd name="connsiteX1" fmla="*/ 114300 w 5753100"/>
              <a:gd name="connsiteY1" fmla="*/ 151311 h 1084761"/>
              <a:gd name="connsiteX2" fmla="*/ 228600 w 5753100"/>
              <a:gd name="connsiteY2" fmla="*/ 113211 h 1084761"/>
              <a:gd name="connsiteX3" fmla="*/ 304800 w 5753100"/>
              <a:gd name="connsiteY3" fmla="*/ 94161 h 1084761"/>
              <a:gd name="connsiteX4" fmla="*/ 514350 w 5753100"/>
              <a:gd name="connsiteY4" fmla="*/ 37011 h 1084761"/>
              <a:gd name="connsiteX5" fmla="*/ 552450 w 5753100"/>
              <a:gd name="connsiteY5" fmla="*/ 94161 h 1084761"/>
              <a:gd name="connsiteX6" fmla="*/ 609600 w 5753100"/>
              <a:gd name="connsiteY6" fmla="*/ 170361 h 1084761"/>
              <a:gd name="connsiteX7" fmla="*/ 628650 w 5753100"/>
              <a:gd name="connsiteY7" fmla="*/ 227511 h 1084761"/>
              <a:gd name="connsiteX8" fmla="*/ 723900 w 5753100"/>
              <a:gd name="connsiteY8" fmla="*/ 322761 h 1084761"/>
              <a:gd name="connsiteX9" fmla="*/ 781050 w 5753100"/>
              <a:gd name="connsiteY9" fmla="*/ 284661 h 1084761"/>
              <a:gd name="connsiteX10" fmla="*/ 914400 w 5753100"/>
              <a:gd name="connsiteY10" fmla="*/ 113211 h 1084761"/>
              <a:gd name="connsiteX11" fmla="*/ 971550 w 5753100"/>
              <a:gd name="connsiteY11" fmla="*/ 94161 h 1084761"/>
              <a:gd name="connsiteX12" fmla="*/ 1047750 w 5753100"/>
              <a:gd name="connsiteY12" fmla="*/ 113211 h 1084761"/>
              <a:gd name="connsiteX13" fmla="*/ 1085850 w 5753100"/>
              <a:gd name="connsiteY13" fmla="*/ 170361 h 1084761"/>
              <a:gd name="connsiteX14" fmla="*/ 1143000 w 5753100"/>
              <a:gd name="connsiteY14" fmla="*/ 284661 h 1084761"/>
              <a:gd name="connsiteX15" fmla="*/ 1333500 w 5753100"/>
              <a:gd name="connsiteY15" fmla="*/ 360861 h 1084761"/>
              <a:gd name="connsiteX16" fmla="*/ 1390650 w 5753100"/>
              <a:gd name="connsiteY16" fmla="*/ 379911 h 1084761"/>
              <a:gd name="connsiteX17" fmla="*/ 1447800 w 5753100"/>
              <a:gd name="connsiteY17" fmla="*/ 398961 h 1084761"/>
              <a:gd name="connsiteX18" fmla="*/ 1657350 w 5753100"/>
              <a:gd name="connsiteY18" fmla="*/ 379911 h 1084761"/>
              <a:gd name="connsiteX19" fmla="*/ 1733550 w 5753100"/>
              <a:gd name="connsiteY19" fmla="*/ 360861 h 1084761"/>
              <a:gd name="connsiteX20" fmla="*/ 1885950 w 5753100"/>
              <a:gd name="connsiteY20" fmla="*/ 341811 h 1084761"/>
              <a:gd name="connsiteX21" fmla="*/ 2095500 w 5753100"/>
              <a:gd name="connsiteY21" fmla="*/ 341811 h 1084761"/>
              <a:gd name="connsiteX22" fmla="*/ 2152650 w 5753100"/>
              <a:gd name="connsiteY22" fmla="*/ 379911 h 1084761"/>
              <a:gd name="connsiteX23" fmla="*/ 2190750 w 5753100"/>
              <a:gd name="connsiteY23" fmla="*/ 437061 h 1084761"/>
              <a:gd name="connsiteX24" fmla="*/ 2286000 w 5753100"/>
              <a:gd name="connsiteY24" fmla="*/ 608511 h 1084761"/>
              <a:gd name="connsiteX25" fmla="*/ 2343150 w 5753100"/>
              <a:gd name="connsiteY25" fmla="*/ 646611 h 1084761"/>
              <a:gd name="connsiteX26" fmla="*/ 2457450 w 5753100"/>
              <a:gd name="connsiteY26" fmla="*/ 684711 h 1084761"/>
              <a:gd name="connsiteX27" fmla="*/ 2647950 w 5753100"/>
              <a:gd name="connsiteY27" fmla="*/ 570411 h 1084761"/>
              <a:gd name="connsiteX28" fmla="*/ 2705100 w 5753100"/>
              <a:gd name="connsiteY28" fmla="*/ 532311 h 1084761"/>
              <a:gd name="connsiteX29" fmla="*/ 2838450 w 5753100"/>
              <a:gd name="connsiteY29" fmla="*/ 494211 h 1084761"/>
              <a:gd name="connsiteX30" fmla="*/ 2990850 w 5753100"/>
              <a:gd name="connsiteY30" fmla="*/ 532311 h 1084761"/>
              <a:gd name="connsiteX31" fmla="*/ 3048000 w 5753100"/>
              <a:gd name="connsiteY31" fmla="*/ 646611 h 1084761"/>
              <a:gd name="connsiteX32" fmla="*/ 3086100 w 5753100"/>
              <a:gd name="connsiteY32" fmla="*/ 703761 h 1084761"/>
              <a:gd name="connsiteX33" fmla="*/ 3409950 w 5753100"/>
              <a:gd name="connsiteY33" fmla="*/ 646611 h 1084761"/>
              <a:gd name="connsiteX34" fmla="*/ 3486150 w 5753100"/>
              <a:gd name="connsiteY34" fmla="*/ 608511 h 1084761"/>
              <a:gd name="connsiteX35" fmla="*/ 3543300 w 5753100"/>
              <a:gd name="connsiteY35" fmla="*/ 589461 h 1084761"/>
              <a:gd name="connsiteX36" fmla="*/ 3619500 w 5753100"/>
              <a:gd name="connsiteY36" fmla="*/ 513261 h 1084761"/>
              <a:gd name="connsiteX37" fmla="*/ 3638550 w 5753100"/>
              <a:gd name="connsiteY37" fmla="*/ 456111 h 1084761"/>
              <a:gd name="connsiteX38" fmla="*/ 3695700 w 5753100"/>
              <a:gd name="connsiteY38" fmla="*/ 418011 h 1084761"/>
              <a:gd name="connsiteX39" fmla="*/ 3829050 w 5753100"/>
              <a:gd name="connsiteY39" fmla="*/ 284661 h 1084761"/>
              <a:gd name="connsiteX40" fmla="*/ 3924300 w 5753100"/>
              <a:gd name="connsiteY40" fmla="*/ 265611 h 1084761"/>
              <a:gd name="connsiteX41" fmla="*/ 4152900 w 5753100"/>
              <a:gd name="connsiteY41" fmla="*/ 303711 h 1084761"/>
              <a:gd name="connsiteX42" fmla="*/ 4343400 w 5753100"/>
              <a:gd name="connsiteY42" fmla="*/ 475161 h 1084761"/>
              <a:gd name="connsiteX43" fmla="*/ 4381500 w 5753100"/>
              <a:gd name="connsiteY43" fmla="*/ 532311 h 1084761"/>
              <a:gd name="connsiteX44" fmla="*/ 4457700 w 5753100"/>
              <a:gd name="connsiteY44" fmla="*/ 570411 h 1084761"/>
              <a:gd name="connsiteX45" fmla="*/ 4552950 w 5753100"/>
              <a:gd name="connsiteY45" fmla="*/ 665661 h 1084761"/>
              <a:gd name="connsiteX46" fmla="*/ 4648200 w 5753100"/>
              <a:gd name="connsiteY46" fmla="*/ 799011 h 1084761"/>
              <a:gd name="connsiteX47" fmla="*/ 4724400 w 5753100"/>
              <a:gd name="connsiteY47" fmla="*/ 837111 h 1084761"/>
              <a:gd name="connsiteX48" fmla="*/ 4781550 w 5753100"/>
              <a:gd name="connsiteY48" fmla="*/ 875211 h 1084761"/>
              <a:gd name="connsiteX49" fmla="*/ 4914900 w 5753100"/>
              <a:gd name="connsiteY49" fmla="*/ 856161 h 1084761"/>
              <a:gd name="connsiteX50" fmla="*/ 5124450 w 5753100"/>
              <a:gd name="connsiteY50" fmla="*/ 722811 h 1084761"/>
              <a:gd name="connsiteX51" fmla="*/ 5200650 w 5753100"/>
              <a:gd name="connsiteY51" fmla="*/ 703761 h 1084761"/>
              <a:gd name="connsiteX52" fmla="*/ 5314950 w 5753100"/>
              <a:gd name="connsiteY52" fmla="*/ 665661 h 1084761"/>
              <a:gd name="connsiteX53" fmla="*/ 5372100 w 5753100"/>
              <a:gd name="connsiteY53" fmla="*/ 741861 h 1084761"/>
              <a:gd name="connsiteX54" fmla="*/ 5410200 w 5753100"/>
              <a:gd name="connsiteY54" fmla="*/ 799011 h 1084761"/>
              <a:gd name="connsiteX55" fmla="*/ 5467350 w 5753100"/>
              <a:gd name="connsiteY55" fmla="*/ 818061 h 1084761"/>
              <a:gd name="connsiteX56" fmla="*/ 5562600 w 5753100"/>
              <a:gd name="connsiteY56" fmla="*/ 913311 h 1084761"/>
              <a:gd name="connsiteX57" fmla="*/ 5600700 w 5753100"/>
              <a:gd name="connsiteY57" fmla="*/ 970461 h 1084761"/>
              <a:gd name="connsiteX58" fmla="*/ 5619750 w 5753100"/>
              <a:gd name="connsiteY58" fmla="*/ 1027611 h 1084761"/>
              <a:gd name="connsiteX59" fmla="*/ 5676900 w 5753100"/>
              <a:gd name="connsiteY59" fmla="*/ 1065711 h 1084761"/>
              <a:gd name="connsiteX60" fmla="*/ 5753100 w 5753100"/>
              <a:gd name="connsiteY60" fmla="*/ 1084761 h 108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753100" h="1084761">
                <a:moveTo>
                  <a:pt x="0" y="56061"/>
                </a:moveTo>
                <a:cubicBezTo>
                  <a:pt x="10923" y="66984"/>
                  <a:pt x="87778" y="151311"/>
                  <a:pt x="114300" y="151311"/>
                </a:cubicBezTo>
                <a:cubicBezTo>
                  <a:pt x="154461" y="151311"/>
                  <a:pt x="189638" y="122951"/>
                  <a:pt x="228600" y="113211"/>
                </a:cubicBezTo>
                <a:lnTo>
                  <a:pt x="304800" y="94161"/>
                </a:lnTo>
                <a:cubicBezTo>
                  <a:pt x="446041" y="0"/>
                  <a:pt x="374199" y="8981"/>
                  <a:pt x="514350" y="37011"/>
                </a:cubicBezTo>
                <a:cubicBezTo>
                  <a:pt x="527050" y="56061"/>
                  <a:pt x="539142" y="75530"/>
                  <a:pt x="552450" y="94161"/>
                </a:cubicBezTo>
                <a:cubicBezTo>
                  <a:pt x="570904" y="119997"/>
                  <a:pt x="593848" y="142794"/>
                  <a:pt x="609600" y="170361"/>
                </a:cubicBezTo>
                <a:cubicBezTo>
                  <a:pt x="619563" y="187796"/>
                  <a:pt x="619670" y="209550"/>
                  <a:pt x="628650" y="227511"/>
                </a:cubicBezTo>
                <a:cubicBezTo>
                  <a:pt x="660400" y="291011"/>
                  <a:pt x="666750" y="284661"/>
                  <a:pt x="723900" y="322761"/>
                </a:cubicBezTo>
                <a:cubicBezTo>
                  <a:pt x="742950" y="310061"/>
                  <a:pt x="765973" y="301891"/>
                  <a:pt x="781050" y="284661"/>
                </a:cubicBezTo>
                <a:cubicBezTo>
                  <a:pt x="834033" y="224109"/>
                  <a:pt x="847323" y="157929"/>
                  <a:pt x="914400" y="113211"/>
                </a:cubicBezTo>
                <a:cubicBezTo>
                  <a:pt x="931108" y="102072"/>
                  <a:pt x="952500" y="100511"/>
                  <a:pt x="971550" y="94161"/>
                </a:cubicBezTo>
                <a:cubicBezTo>
                  <a:pt x="996950" y="100511"/>
                  <a:pt x="1025965" y="98688"/>
                  <a:pt x="1047750" y="113211"/>
                </a:cubicBezTo>
                <a:cubicBezTo>
                  <a:pt x="1066800" y="125911"/>
                  <a:pt x="1075611" y="149883"/>
                  <a:pt x="1085850" y="170361"/>
                </a:cubicBezTo>
                <a:cubicBezTo>
                  <a:pt x="1109997" y="218656"/>
                  <a:pt x="1096205" y="245665"/>
                  <a:pt x="1143000" y="284661"/>
                </a:cubicBezTo>
                <a:cubicBezTo>
                  <a:pt x="1180374" y="315806"/>
                  <a:pt x="1297968" y="349017"/>
                  <a:pt x="1333500" y="360861"/>
                </a:cubicBezTo>
                <a:lnTo>
                  <a:pt x="1390650" y="379911"/>
                </a:lnTo>
                <a:lnTo>
                  <a:pt x="1447800" y="398961"/>
                </a:lnTo>
                <a:cubicBezTo>
                  <a:pt x="1517650" y="392611"/>
                  <a:pt x="1587827" y="389181"/>
                  <a:pt x="1657350" y="379911"/>
                </a:cubicBezTo>
                <a:cubicBezTo>
                  <a:pt x="1683302" y="376451"/>
                  <a:pt x="1707725" y="365165"/>
                  <a:pt x="1733550" y="360861"/>
                </a:cubicBezTo>
                <a:cubicBezTo>
                  <a:pt x="1784049" y="352445"/>
                  <a:pt x="1835150" y="348161"/>
                  <a:pt x="1885950" y="341811"/>
                </a:cubicBezTo>
                <a:cubicBezTo>
                  <a:pt x="1975193" y="312063"/>
                  <a:pt x="1965179" y="306269"/>
                  <a:pt x="2095500" y="341811"/>
                </a:cubicBezTo>
                <a:cubicBezTo>
                  <a:pt x="2117589" y="347835"/>
                  <a:pt x="2133600" y="367211"/>
                  <a:pt x="2152650" y="379911"/>
                </a:cubicBezTo>
                <a:cubicBezTo>
                  <a:pt x="2165350" y="398961"/>
                  <a:pt x="2180511" y="416583"/>
                  <a:pt x="2190750" y="437061"/>
                </a:cubicBezTo>
                <a:cubicBezTo>
                  <a:pt x="2225490" y="506541"/>
                  <a:pt x="2195902" y="548446"/>
                  <a:pt x="2286000" y="608511"/>
                </a:cubicBezTo>
                <a:cubicBezTo>
                  <a:pt x="2305050" y="621211"/>
                  <a:pt x="2322228" y="637312"/>
                  <a:pt x="2343150" y="646611"/>
                </a:cubicBezTo>
                <a:cubicBezTo>
                  <a:pt x="2379850" y="662922"/>
                  <a:pt x="2457450" y="684711"/>
                  <a:pt x="2457450" y="684711"/>
                </a:cubicBezTo>
                <a:cubicBezTo>
                  <a:pt x="2574606" y="626133"/>
                  <a:pt x="2510021" y="662363"/>
                  <a:pt x="2647950" y="570411"/>
                </a:cubicBezTo>
                <a:cubicBezTo>
                  <a:pt x="2667000" y="557711"/>
                  <a:pt x="2682888" y="537864"/>
                  <a:pt x="2705100" y="532311"/>
                </a:cubicBezTo>
                <a:cubicBezTo>
                  <a:pt x="2800781" y="508391"/>
                  <a:pt x="2756462" y="521540"/>
                  <a:pt x="2838450" y="494211"/>
                </a:cubicBezTo>
                <a:cubicBezTo>
                  <a:pt x="2843194" y="495160"/>
                  <a:pt x="2971324" y="516690"/>
                  <a:pt x="2990850" y="532311"/>
                </a:cubicBezTo>
                <a:cubicBezTo>
                  <a:pt x="3036346" y="568707"/>
                  <a:pt x="3024993" y="600597"/>
                  <a:pt x="3048000" y="646611"/>
                </a:cubicBezTo>
                <a:cubicBezTo>
                  <a:pt x="3058239" y="667089"/>
                  <a:pt x="3073400" y="684711"/>
                  <a:pt x="3086100" y="703761"/>
                </a:cubicBezTo>
                <a:cubicBezTo>
                  <a:pt x="3265478" y="614072"/>
                  <a:pt x="3049073" y="710295"/>
                  <a:pt x="3409950" y="646611"/>
                </a:cubicBezTo>
                <a:cubicBezTo>
                  <a:pt x="3437916" y="641676"/>
                  <a:pt x="3460048" y="619698"/>
                  <a:pt x="3486150" y="608511"/>
                </a:cubicBezTo>
                <a:cubicBezTo>
                  <a:pt x="3504607" y="600601"/>
                  <a:pt x="3524250" y="595811"/>
                  <a:pt x="3543300" y="589461"/>
                </a:cubicBezTo>
                <a:cubicBezTo>
                  <a:pt x="3568700" y="564061"/>
                  <a:pt x="3598621" y="542491"/>
                  <a:pt x="3619500" y="513261"/>
                </a:cubicBezTo>
                <a:cubicBezTo>
                  <a:pt x="3631172" y="496921"/>
                  <a:pt x="3626006" y="471791"/>
                  <a:pt x="3638550" y="456111"/>
                </a:cubicBezTo>
                <a:cubicBezTo>
                  <a:pt x="3652853" y="438233"/>
                  <a:pt x="3679511" y="434200"/>
                  <a:pt x="3695700" y="418011"/>
                </a:cubicBezTo>
                <a:cubicBezTo>
                  <a:pt x="3747002" y="366709"/>
                  <a:pt x="3760142" y="310501"/>
                  <a:pt x="3829050" y="284661"/>
                </a:cubicBezTo>
                <a:cubicBezTo>
                  <a:pt x="3859367" y="273292"/>
                  <a:pt x="3892550" y="271961"/>
                  <a:pt x="3924300" y="265611"/>
                </a:cubicBezTo>
                <a:cubicBezTo>
                  <a:pt x="4000500" y="278311"/>
                  <a:pt x="4079165" y="280669"/>
                  <a:pt x="4152900" y="303711"/>
                </a:cubicBezTo>
                <a:cubicBezTo>
                  <a:pt x="4194322" y="316655"/>
                  <a:pt x="4338822" y="468294"/>
                  <a:pt x="4343400" y="475161"/>
                </a:cubicBezTo>
                <a:cubicBezTo>
                  <a:pt x="4356100" y="494211"/>
                  <a:pt x="4363911" y="517654"/>
                  <a:pt x="4381500" y="532311"/>
                </a:cubicBezTo>
                <a:cubicBezTo>
                  <a:pt x="4403316" y="550491"/>
                  <a:pt x="4432300" y="557711"/>
                  <a:pt x="4457700" y="570411"/>
                </a:cubicBezTo>
                <a:cubicBezTo>
                  <a:pt x="4559300" y="722811"/>
                  <a:pt x="4425950" y="538661"/>
                  <a:pt x="4552950" y="665661"/>
                </a:cubicBezTo>
                <a:cubicBezTo>
                  <a:pt x="4633261" y="745972"/>
                  <a:pt x="4543199" y="709010"/>
                  <a:pt x="4648200" y="799011"/>
                </a:cubicBezTo>
                <a:cubicBezTo>
                  <a:pt x="4669761" y="817492"/>
                  <a:pt x="4699744" y="823022"/>
                  <a:pt x="4724400" y="837111"/>
                </a:cubicBezTo>
                <a:cubicBezTo>
                  <a:pt x="4744279" y="848470"/>
                  <a:pt x="4762500" y="862511"/>
                  <a:pt x="4781550" y="875211"/>
                </a:cubicBezTo>
                <a:cubicBezTo>
                  <a:pt x="4826000" y="868861"/>
                  <a:pt x="4874211" y="875149"/>
                  <a:pt x="4914900" y="856161"/>
                </a:cubicBezTo>
                <a:cubicBezTo>
                  <a:pt x="5249454" y="700036"/>
                  <a:pt x="4954537" y="771358"/>
                  <a:pt x="5124450" y="722811"/>
                </a:cubicBezTo>
                <a:cubicBezTo>
                  <a:pt x="5149624" y="715618"/>
                  <a:pt x="5175572" y="711284"/>
                  <a:pt x="5200650" y="703761"/>
                </a:cubicBezTo>
                <a:cubicBezTo>
                  <a:pt x="5239117" y="692221"/>
                  <a:pt x="5314950" y="665661"/>
                  <a:pt x="5314950" y="665661"/>
                </a:cubicBezTo>
                <a:cubicBezTo>
                  <a:pt x="5334000" y="691061"/>
                  <a:pt x="5353646" y="716025"/>
                  <a:pt x="5372100" y="741861"/>
                </a:cubicBezTo>
                <a:cubicBezTo>
                  <a:pt x="5385408" y="760492"/>
                  <a:pt x="5392322" y="784708"/>
                  <a:pt x="5410200" y="799011"/>
                </a:cubicBezTo>
                <a:cubicBezTo>
                  <a:pt x="5425880" y="811555"/>
                  <a:pt x="5448300" y="811711"/>
                  <a:pt x="5467350" y="818061"/>
                </a:cubicBezTo>
                <a:cubicBezTo>
                  <a:pt x="5568950" y="970461"/>
                  <a:pt x="5435600" y="786311"/>
                  <a:pt x="5562600" y="913311"/>
                </a:cubicBezTo>
                <a:cubicBezTo>
                  <a:pt x="5578789" y="929500"/>
                  <a:pt x="5590461" y="949983"/>
                  <a:pt x="5600700" y="970461"/>
                </a:cubicBezTo>
                <a:cubicBezTo>
                  <a:pt x="5609680" y="988422"/>
                  <a:pt x="5607206" y="1011931"/>
                  <a:pt x="5619750" y="1027611"/>
                </a:cubicBezTo>
                <a:cubicBezTo>
                  <a:pt x="5634053" y="1045489"/>
                  <a:pt x="5655856" y="1056692"/>
                  <a:pt x="5676900" y="1065711"/>
                </a:cubicBezTo>
                <a:cubicBezTo>
                  <a:pt x="5700965" y="1076024"/>
                  <a:pt x="5753100" y="1084761"/>
                  <a:pt x="5753100" y="1084761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05000" y="15240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505200" y="2708408"/>
            <a:ext cx="4133850" cy="2244592"/>
          </a:xfrm>
          <a:custGeom>
            <a:avLst/>
            <a:gdLst>
              <a:gd name="connsiteX0" fmla="*/ 0 w 5657850"/>
              <a:gd name="connsiteY0" fmla="*/ 1425442 h 1623874"/>
              <a:gd name="connsiteX1" fmla="*/ 19050 w 5657850"/>
              <a:gd name="connsiteY1" fmla="*/ 1501642 h 1623874"/>
              <a:gd name="connsiteX2" fmla="*/ 133350 w 5657850"/>
              <a:gd name="connsiteY2" fmla="*/ 1596892 h 1623874"/>
              <a:gd name="connsiteX3" fmla="*/ 247650 w 5657850"/>
              <a:gd name="connsiteY3" fmla="*/ 1501642 h 1623874"/>
              <a:gd name="connsiteX4" fmla="*/ 304800 w 5657850"/>
              <a:gd name="connsiteY4" fmla="*/ 1463542 h 1623874"/>
              <a:gd name="connsiteX5" fmla="*/ 342900 w 5657850"/>
              <a:gd name="connsiteY5" fmla="*/ 1406392 h 1623874"/>
              <a:gd name="connsiteX6" fmla="*/ 495300 w 5657850"/>
              <a:gd name="connsiteY6" fmla="*/ 1253992 h 1623874"/>
              <a:gd name="connsiteX7" fmla="*/ 533400 w 5657850"/>
              <a:gd name="connsiteY7" fmla="*/ 1196842 h 1623874"/>
              <a:gd name="connsiteX8" fmla="*/ 781050 w 5657850"/>
              <a:gd name="connsiteY8" fmla="*/ 1044442 h 1623874"/>
              <a:gd name="connsiteX9" fmla="*/ 838200 w 5657850"/>
              <a:gd name="connsiteY9" fmla="*/ 1025392 h 1623874"/>
              <a:gd name="connsiteX10" fmla="*/ 971550 w 5657850"/>
              <a:gd name="connsiteY10" fmla="*/ 1044442 h 1623874"/>
              <a:gd name="connsiteX11" fmla="*/ 1028700 w 5657850"/>
              <a:gd name="connsiteY11" fmla="*/ 1082542 h 1623874"/>
              <a:gd name="connsiteX12" fmla="*/ 1143000 w 5657850"/>
              <a:gd name="connsiteY12" fmla="*/ 1215892 h 1623874"/>
              <a:gd name="connsiteX13" fmla="*/ 1333500 w 5657850"/>
              <a:gd name="connsiteY13" fmla="*/ 1292092 h 1623874"/>
              <a:gd name="connsiteX14" fmla="*/ 1447800 w 5657850"/>
              <a:gd name="connsiteY14" fmla="*/ 1234942 h 1623874"/>
              <a:gd name="connsiteX15" fmla="*/ 1485900 w 5657850"/>
              <a:gd name="connsiteY15" fmla="*/ 1177792 h 1623874"/>
              <a:gd name="connsiteX16" fmla="*/ 1619250 w 5657850"/>
              <a:gd name="connsiteY16" fmla="*/ 1044442 h 1623874"/>
              <a:gd name="connsiteX17" fmla="*/ 1676400 w 5657850"/>
              <a:gd name="connsiteY17" fmla="*/ 987292 h 1623874"/>
              <a:gd name="connsiteX18" fmla="*/ 1752600 w 5657850"/>
              <a:gd name="connsiteY18" fmla="*/ 968242 h 1623874"/>
              <a:gd name="connsiteX19" fmla="*/ 1809750 w 5657850"/>
              <a:gd name="connsiteY19" fmla="*/ 987292 h 1623874"/>
              <a:gd name="connsiteX20" fmla="*/ 1866900 w 5657850"/>
              <a:gd name="connsiteY20" fmla="*/ 1101592 h 1623874"/>
              <a:gd name="connsiteX21" fmla="*/ 1943100 w 5657850"/>
              <a:gd name="connsiteY21" fmla="*/ 1120642 h 1623874"/>
              <a:gd name="connsiteX22" fmla="*/ 2171700 w 5657850"/>
              <a:gd name="connsiteY22" fmla="*/ 1101592 h 1623874"/>
              <a:gd name="connsiteX23" fmla="*/ 2228850 w 5657850"/>
              <a:gd name="connsiteY23" fmla="*/ 1063492 h 1623874"/>
              <a:gd name="connsiteX24" fmla="*/ 2324100 w 5657850"/>
              <a:gd name="connsiteY24" fmla="*/ 949192 h 1623874"/>
              <a:gd name="connsiteX25" fmla="*/ 2381250 w 5657850"/>
              <a:gd name="connsiteY25" fmla="*/ 911092 h 1623874"/>
              <a:gd name="connsiteX26" fmla="*/ 2419350 w 5657850"/>
              <a:gd name="connsiteY26" fmla="*/ 853942 h 1623874"/>
              <a:gd name="connsiteX27" fmla="*/ 2438400 w 5657850"/>
              <a:gd name="connsiteY27" fmla="*/ 796792 h 1623874"/>
              <a:gd name="connsiteX28" fmla="*/ 2495550 w 5657850"/>
              <a:gd name="connsiteY28" fmla="*/ 777742 h 1623874"/>
              <a:gd name="connsiteX29" fmla="*/ 2590800 w 5657850"/>
              <a:gd name="connsiteY29" fmla="*/ 796792 h 1623874"/>
              <a:gd name="connsiteX30" fmla="*/ 2724150 w 5657850"/>
              <a:gd name="connsiteY30" fmla="*/ 892042 h 1623874"/>
              <a:gd name="connsiteX31" fmla="*/ 2781300 w 5657850"/>
              <a:gd name="connsiteY31" fmla="*/ 911092 h 1623874"/>
              <a:gd name="connsiteX32" fmla="*/ 2952750 w 5657850"/>
              <a:gd name="connsiteY32" fmla="*/ 1006342 h 1623874"/>
              <a:gd name="connsiteX33" fmla="*/ 3086100 w 5657850"/>
              <a:gd name="connsiteY33" fmla="*/ 949192 h 1623874"/>
              <a:gd name="connsiteX34" fmla="*/ 3143250 w 5657850"/>
              <a:gd name="connsiteY34" fmla="*/ 872992 h 1623874"/>
              <a:gd name="connsiteX35" fmla="*/ 3314700 w 5657850"/>
              <a:gd name="connsiteY35" fmla="*/ 758692 h 1623874"/>
              <a:gd name="connsiteX36" fmla="*/ 3390900 w 5657850"/>
              <a:gd name="connsiteY36" fmla="*/ 701542 h 1623874"/>
              <a:gd name="connsiteX37" fmla="*/ 3486150 w 5657850"/>
              <a:gd name="connsiteY37" fmla="*/ 644392 h 1623874"/>
              <a:gd name="connsiteX38" fmla="*/ 3714750 w 5657850"/>
              <a:gd name="connsiteY38" fmla="*/ 511042 h 1623874"/>
              <a:gd name="connsiteX39" fmla="*/ 3790950 w 5657850"/>
              <a:gd name="connsiteY39" fmla="*/ 530092 h 1623874"/>
              <a:gd name="connsiteX40" fmla="*/ 3829050 w 5657850"/>
              <a:gd name="connsiteY40" fmla="*/ 587242 h 1623874"/>
              <a:gd name="connsiteX41" fmla="*/ 3886200 w 5657850"/>
              <a:gd name="connsiteY41" fmla="*/ 625342 h 1623874"/>
              <a:gd name="connsiteX42" fmla="*/ 3943350 w 5657850"/>
              <a:gd name="connsiteY42" fmla="*/ 682492 h 1623874"/>
              <a:gd name="connsiteX43" fmla="*/ 4057650 w 5657850"/>
              <a:gd name="connsiteY43" fmla="*/ 720592 h 1623874"/>
              <a:gd name="connsiteX44" fmla="*/ 4171950 w 5657850"/>
              <a:gd name="connsiteY44" fmla="*/ 701542 h 1623874"/>
              <a:gd name="connsiteX45" fmla="*/ 4229100 w 5657850"/>
              <a:gd name="connsiteY45" fmla="*/ 663442 h 1623874"/>
              <a:gd name="connsiteX46" fmla="*/ 4343400 w 5657850"/>
              <a:gd name="connsiteY46" fmla="*/ 530092 h 1623874"/>
              <a:gd name="connsiteX47" fmla="*/ 4381500 w 5657850"/>
              <a:gd name="connsiteY47" fmla="*/ 472942 h 1623874"/>
              <a:gd name="connsiteX48" fmla="*/ 4495800 w 5657850"/>
              <a:gd name="connsiteY48" fmla="*/ 301492 h 1623874"/>
              <a:gd name="connsiteX49" fmla="*/ 4572000 w 5657850"/>
              <a:gd name="connsiteY49" fmla="*/ 149092 h 1623874"/>
              <a:gd name="connsiteX50" fmla="*/ 4591050 w 5657850"/>
              <a:gd name="connsiteY50" fmla="*/ 72892 h 1623874"/>
              <a:gd name="connsiteX51" fmla="*/ 4800600 w 5657850"/>
              <a:gd name="connsiteY51" fmla="*/ 53842 h 1623874"/>
              <a:gd name="connsiteX52" fmla="*/ 4857750 w 5657850"/>
              <a:gd name="connsiteY52" fmla="*/ 91942 h 1623874"/>
              <a:gd name="connsiteX53" fmla="*/ 4914900 w 5657850"/>
              <a:gd name="connsiteY53" fmla="*/ 149092 h 1623874"/>
              <a:gd name="connsiteX54" fmla="*/ 4972050 w 5657850"/>
              <a:gd name="connsiteY54" fmla="*/ 168142 h 1623874"/>
              <a:gd name="connsiteX55" fmla="*/ 5048250 w 5657850"/>
              <a:gd name="connsiteY55" fmla="*/ 225292 h 1623874"/>
              <a:gd name="connsiteX56" fmla="*/ 5276850 w 5657850"/>
              <a:gd name="connsiteY56" fmla="*/ 225292 h 1623874"/>
              <a:gd name="connsiteX57" fmla="*/ 5391150 w 5657850"/>
              <a:gd name="connsiteY57" fmla="*/ 187192 h 1623874"/>
              <a:gd name="connsiteX58" fmla="*/ 5448300 w 5657850"/>
              <a:gd name="connsiteY58" fmla="*/ 168142 h 1623874"/>
              <a:gd name="connsiteX59" fmla="*/ 5486400 w 5657850"/>
              <a:gd name="connsiteY59" fmla="*/ 91942 h 1623874"/>
              <a:gd name="connsiteX60" fmla="*/ 5562600 w 5657850"/>
              <a:gd name="connsiteY60" fmla="*/ 110992 h 1623874"/>
              <a:gd name="connsiteX61" fmla="*/ 5657850 w 5657850"/>
              <a:gd name="connsiteY61" fmla="*/ 130042 h 162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57850" h="1623874">
                <a:moveTo>
                  <a:pt x="0" y="1425442"/>
                </a:moveTo>
                <a:cubicBezTo>
                  <a:pt x="6350" y="1450842"/>
                  <a:pt x="6060" y="1478910"/>
                  <a:pt x="19050" y="1501642"/>
                </a:cubicBezTo>
                <a:cubicBezTo>
                  <a:pt x="41616" y="1541132"/>
                  <a:pt x="96933" y="1572614"/>
                  <a:pt x="133350" y="1596892"/>
                </a:cubicBezTo>
                <a:cubicBezTo>
                  <a:pt x="275243" y="1502297"/>
                  <a:pt x="100971" y="1623874"/>
                  <a:pt x="247650" y="1501642"/>
                </a:cubicBezTo>
                <a:cubicBezTo>
                  <a:pt x="265239" y="1486985"/>
                  <a:pt x="285750" y="1476242"/>
                  <a:pt x="304800" y="1463542"/>
                </a:cubicBezTo>
                <a:cubicBezTo>
                  <a:pt x="317500" y="1444492"/>
                  <a:pt x="327499" y="1423333"/>
                  <a:pt x="342900" y="1406392"/>
                </a:cubicBezTo>
                <a:cubicBezTo>
                  <a:pt x="391226" y="1353233"/>
                  <a:pt x="455449" y="1313768"/>
                  <a:pt x="495300" y="1253992"/>
                </a:cubicBezTo>
                <a:cubicBezTo>
                  <a:pt x="508000" y="1234942"/>
                  <a:pt x="516382" y="1212158"/>
                  <a:pt x="533400" y="1196842"/>
                </a:cubicBezTo>
                <a:cubicBezTo>
                  <a:pt x="648162" y="1093557"/>
                  <a:pt x="661843" y="1089145"/>
                  <a:pt x="781050" y="1044442"/>
                </a:cubicBezTo>
                <a:cubicBezTo>
                  <a:pt x="799852" y="1037391"/>
                  <a:pt x="819150" y="1031742"/>
                  <a:pt x="838200" y="1025392"/>
                </a:cubicBezTo>
                <a:cubicBezTo>
                  <a:pt x="882650" y="1031742"/>
                  <a:pt x="928542" y="1031540"/>
                  <a:pt x="971550" y="1044442"/>
                </a:cubicBezTo>
                <a:cubicBezTo>
                  <a:pt x="993480" y="1051021"/>
                  <a:pt x="1012511" y="1066353"/>
                  <a:pt x="1028700" y="1082542"/>
                </a:cubicBezTo>
                <a:cubicBezTo>
                  <a:pt x="1081519" y="1135361"/>
                  <a:pt x="1080791" y="1174419"/>
                  <a:pt x="1143000" y="1215892"/>
                </a:cubicBezTo>
                <a:cubicBezTo>
                  <a:pt x="1225631" y="1270979"/>
                  <a:pt x="1249833" y="1271175"/>
                  <a:pt x="1333500" y="1292092"/>
                </a:cubicBezTo>
                <a:cubicBezTo>
                  <a:pt x="1379981" y="1276598"/>
                  <a:pt x="1410871" y="1271871"/>
                  <a:pt x="1447800" y="1234942"/>
                </a:cubicBezTo>
                <a:cubicBezTo>
                  <a:pt x="1463989" y="1218753"/>
                  <a:pt x="1470584" y="1194810"/>
                  <a:pt x="1485900" y="1177792"/>
                </a:cubicBezTo>
                <a:cubicBezTo>
                  <a:pt x="1527952" y="1131067"/>
                  <a:pt x="1574800" y="1088892"/>
                  <a:pt x="1619250" y="1044442"/>
                </a:cubicBezTo>
                <a:cubicBezTo>
                  <a:pt x="1638300" y="1025392"/>
                  <a:pt x="1650264" y="993826"/>
                  <a:pt x="1676400" y="987292"/>
                </a:cubicBezTo>
                <a:lnTo>
                  <a:pt x="1752600" y="968242"/>
                </a:lnTo>
                <a:cubicBezTo>
                  <a:pt x="1771650" y="974592"/>
                  <a:pt x="1795551" y="973093"/>
                  <a:pt x="1809750" y="987292"/>
                </a:cubicBezTo>
                <a:cubicBezTo>
                  <a:pt x="1885818" y="1063360"/>
                  <a:pt x="1760906" y="1030929"/>
                  <a:pt x="1866900" y="1101592"/>
                </a:cubicBezTo>
                <a:cubicBezTo>
                  <a:pt x="1888685" y="1116115"/>
                  <a:pt x="1917700" y="1114292"/>
                  <a:pt x="1943100" y="1120642"/>
                </a:cubicBezTo>
                <a:cubicBezTo>
                  <a:pt x="2019300" y="1114292"/>
                  <a:pt x="2096721" y="1116588"/>
                  <a:pt x="2171700" y="1101592"/>
                </a:cubicBezTo>
                <a:cubicBezTo>
                  <a:pt x="2194151" y="1097102"/>
                  <a:pt x="2211261" y="1078149"/>
                  <a:pt x="2228850" y="1063492"/>
                </a:cubicBezTo>
                <a:cubicBezTo>
                  <a:pt x="2416100" y="907450"/>
                  <a:pt x="2174250" y="1099042"/>
                  <a:pt x="2324100" y="949192"/>
                </a:cubicBezTo>
                <a:cubicBezTo>
                  <a:pt x="2340289" y="933003"/>
                  <a:pt x="2362200" y="923792"/>
                  <a:pt x="2381250" y="911092"/>
                </a:cubicBezTo>
                <a:cubicBezTo>
                  <a:pt x="2393950" y="892042"/>
                  <a:pt x="2409111" y="874420"/>
                  <a:pt x="2419350" y="853942"/>
                </a:cubicBezTo>
                <a:cubicBezTo>
                  <a:pt x="2428330" y="835981"/>
                  <a:pt x="2424201" y="810991"/>
                  <a:pt x="2438400" y="796792"/>
                </a:cubicBezTo>
                <a:cubicBezTo>
                  <a:pt x="2452599" y="782593"/>
                  <a:pt x="2476500" y="784092"/>
                  <a:pt x="2495550" y="777742"/>
                </a:cubicBezTo>
                <a:cubicBezTo>
                  <a:pt x="2527300" y="784092"/>
                  <a:pt x="2560483" y="785423"/>
                  <a:pt x="2590800" y="796792"/>
                </a:cubicBezTo>
                <a:cubicBezTo>
                  <a:pt x="2612243" y="804833"/>
                  <a:pt x="2715785" y="887262"/>
                  <a:pt x="2724150" y="892042"/>
                </a:cubicBezTo>
                <a:cubicBezTo>
                  <a:pt x="2741585" y="902005"/>
                  <a:pt x="2763747" y="901340"/>
                  <a:pt x="2781300" y="911092"/>
                </a:cubicBezTo>
                <a:cubicBezTo>
                  <a:pt x="2977812" y="1020265"/>
                  <a:pt x="2823434" y="963237"/>
                  <a:pt x="2952750" y="1006342"/>
                </a:cubicBezTo>
                <a:cubicBezTo>
                  <a:pt x="3011044" y="991769"/>
                  <a:pt x="3042247" y="993045"/>
                  <a:pt x="3086100" y="949192"/>
                </a:cubicBezTo>
                <a:cubicBezTo>
                  <a:pt x="3108551" y="926741"/>
                  <a:pt x="3120799" y="895443"/>
                  <a:pt x="3143250" y="872992"/>
                </a:cubicBezTo>
                <a:cubicBezTo>
                  <a:pt x="3190710" y="825532"/>
                  <a:pt x="3260285" y="794968"/>
                  <a:pt x="3314700" y="758692"/>
                </a:cubicBezTo>
                <a:cubicBezTo>
                  <a:pt x="3341118" y="741080"/>
                  <a:pt x="3364482" y="719154"/>
                  <a:pt x="3390900" y="701542"/>
                </a:cubicBezTo>
                <a:cubicBezTo>
                  <a:pt x="3421708" y="681003"/>
                  <a:pt x="3455004" y="664414"/>
                  <a:pt x="3486150" y="644392"/>
                </a:cubicBezTo>
                <a:cubicBezTo>
                  <a:pt x="3688782" y="514129"/>
                  <a:pt x="3588208" y="553223"/>
                  <a:pt x="3714750" y="511042"/>
                </a:cubicBezTo>
                <a:cubicBezTo>
                  <a:pt x="3740150" y="517392"/>
                  <a:pt x="3769165" y="515569"/>
                  <a:pt x="3790950" y="530092"/>
                </a:cubicBezTo>
                <a:cubicBezTo>
                  <a:pt x="3810000" y="542792"/>
                  <a:pt x="3812861" y="571053"/>
                  <a:pt x="3829050" y="587242"/>
                </a:cubicBezTo>
                <a:cubicBezTo>
                  <a:pt x="3845239" y="603431"/>
                  <a:pt x="3868611" y="610685"/>
                  <a:pt x="3886200" y="625342"/>
                </a:cubicBezTo>
                <a:cubicBezTo>
                  <a:pt x="3906896" y="642589"/>
                  <a:pt x="3919800" y="669408"/>
                  <a:pt x="3943350" y="682492"/>
                </a:cubicBezTo>
                <a:cubicBezTo>
                  <a:pt x="3978457" y="701996"/>
                  <a:pt x="4057650" y="720592"/>
                  <a:pt x="4057650" y="720592"/>
                </a:cubicBezTo>
                <a:cubicBezTo>
                  <a:pt x="4095750" y="714242"/>
                  <a:pt x="4135307" y="713756"/>
                  <a:pt x="4171950" y="701542"/>
                </a:cubicBezTo>
                <a:cubicBezTo>
                  <a:pt x="4193670" y="694302"/>
                  <a:pt x="4211511" y="678099"/>
                  <a:pt x="4229100" y="663442"/>
                </a:cubicBezTo>
                <a:cubicBezTo>
                  <a:pt x="4277970" y="622717"/>
                  <a:pt x="4306302" y="582029"/>
                  <a:pt x="4343400" y="530092"/>
                </a:cubicBezTo>
                <a:cubicBezTo>
                  <a:pt x="4356708" y="511461"/>
                  <a:pt x="4368192" y="491573"/>
                  <a:pt x="4381500" y="472942"/>
                </a:cubicBezTo>
                <a:cubicBezTo>
                  <a:pt x="4434677" y="398494"/>
                  <a:pt x="4452856" y="387380"/>
                  <a:pt x="4495800" y="301492"/>
                </a:cubicBezTo>
                <a:cubicBezTo>
                  <a:pt x="4589006" y="115080"/>
                  <a:pt x="4483729" y="281498"/>
                  <a:pt x="4572000" y="149092"/>
                </a:cubicBezTo>
                <a:cubicBezTo>
                  <a:pt x="4578350" y="123692"/>
                  <a:pt x="4576527" y="94677"/>
                  <a:pt x="4591050" y="72892"/>
                </a:cubicBezTo>
                <a:cubicBezTo>
                  <a:pt x="4639645" y="0"/>
                  <a:pt x="4739862" y="46250"/>
                  <a:pt x="4800600" y="53842"/>
                </a:cubicBezTo>
                <a:cubicBezTo>
                  <a:pt x="4819650" y="66542"/>
                  <a:pt x="4840161" y="77285"/>
                  <a:pt x="4857750" y="91942"/>
                </a:cubicBezTo>
                <a:cubicBezTo>
                  <a:pt x="4878446" y="109189"/>
                  <a:pt x="4892484" y="134148"/>
                  <a:pt x="4914900" y="149092"/>
                </a:cubicBezTo>
                <a:cubicBezTo>
                  <a:pt x="4931608" y="160231"/>
                  <a:pt x="4953000" y="161792"/>
                  <a:pt x="4972050" y="168142"/>
                </a:cubicBezTo>
                <a:cubicBezTo>
                  <a:pt x="4997450" y="187192"/>
                  <a:pt x="5020683" y="209540"/>
                  <a:pt x="5048250" y="225292"/>
                </a:cubicBezTo>
                <a:cubicBezTo>
                  <a:pt x="5120985" y="266855"/>
                  <a:pt x="5197022" y="234162"/>
                  <a:pt x="5276850" y="225292"/>
                </a:cubicBezTo>
                <a:lnTo>
                  <a:pt x="5391150" y="187192"/>
                </a:lnTo>
                <a:lnTo>
                  <a:pt x="5448300" y="168142"/>
                </a:lnTo>
                <a:cubicBezTo>
                  <a:pt x="5461000" y="142742"/>
                  <a:pt x="5461000" y="104642"/>
                  <a:pt x="5486400" y="91942"/>
                </a:cubicBezTo>
                <a:cubicBezTo>
                  <a:pt x="5509818" y="80233"/>
                  <a:pt x="5537426" y="103799"/>
                  <a:pt x="5562600" y="110992"/>
                </a:cubicBezTo>
                <a:cubicBezTo>
                  <a:pt x="5643331" y="134058"/>
                  <a:pt x="5592375" y="130042"/>
                  <a:pt x="5657850" y="13004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endCxn id="13" idx="2"/>
          </p:cNvCxnSpPr>
          <p:nvPr/>
        </p:nvCxnSpPr>
        <p:spPr>
          <a:xfrm flipV="1">
            <a:off x="1981200" y="4343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000" y="-76200"/>
          <a:ext cx="276225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rawing" r:id="rId3" imgW="2762280" imgH="2714760" progId="WPDraw30.Drawing">
                  <p:embed/>
                </p:oleObj>
              </mc:Choice>
              <mc:Fallback>
                <p:oleObj name="Drawing" r:id="rId3" imgW="2762280" imgH="2714760" progId="WPDraw30.Drawing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-76200"/>
                        <a:ext cx="276225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 animBg="1"/>
      <p:bldP spid="15" grpId="0"/>
      <p:bldP spid="16" grpId="0"/>
      <p:bldP spid="17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15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772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344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6096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752600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Periodic </a:t>
            </a:r>
          </a:p>
          <a:p>
            <a:r>
              <a:rPr lang="en-US" sz="3000" b="1" dirty="0" smtClean="0">
                <a:latin typeface="Candara" pitchFamily="34" charset="0"/>
              </a:rPr>
              <a:t>Trends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890241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latin typeface="Candara" pitchFamily="34" charset="0"/>
              </a:rPr>
              <a:t>Ionization Energy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“Keeping Power”:  An atom’s ability to hold on to its valence electrons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latin typeface="Candara" pitchFamily="34" charset="0"/>
              </a:rPr>
              <a:t>Also depends on shielding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i="1" dirty="0" smtClean="0">
                <a:latin typeface="Candara" pitchFamily="34" charset="0"/>
              </a:rPr>
              <a:t>“Bigger is weaker”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1816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24400" y="53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AR</a:t>
            </a:r>
          </a:p>
          <a:p>
            <a:pPr algn="ctr"/>
            <a:r>
              <a:rPr lang="en-US" sz="1600" dirty="0" smtClean="0"/>
              <a:t>smaller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larger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15000" y="3124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864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</a:t>
            </a:r>
          </a:p>
          <a:p>
            <a:r>
              <a:rPr lang="en-US" sz="1600" dirty="0" smtClean="0"/>
              <a:t>larger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01000" y="3014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smaller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244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3505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91000" y="533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</a:t>
            </a:r>
          </a:p>
          <a:p>
            <a:pPr algn="ctr"/>
            <a:r>
              <a:rPr lang="en-US" sz="1600" dirty="0" smtClean="0"/>
              <a:t>stronger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67200" y="228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weaker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86400" y="3200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</a:t>
            </a:r>
          </a:p>
          <a:p>
            <a:r>
              <a:rPr lang="en-US" sz="1600" dirty="0" smtClean="0"/>
              <a:t>weaker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01000" y="3395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stronger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267200" y="7620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15000" y="38862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000" y="3810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IE</a:t>
            </a:r>
          </a:p>
          <a:p>
            <a:pPr algn="r"/>
            <a:r>
              <a:rPr lang="en-US" sz="2000" b="1" dirty="0" smtClean="0"/>
              <a:t>stronger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352800" y="2819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weaker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05400" y="3657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IE</a:t>
            </a:r>
          </a:p>
          <a:p>
            <a:r>
              <a:rPr lang="en-US" sz="2000" b="1" dirty="0" smtClean="0"/>
              <a:t>weaker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00" y="388917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stronger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5116</TotalTime>
  <Words>341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Horizons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Cherie Hatton</dc:creator>
  <cp:lastModifiedBy>Call, Brittany</cp:lastModifiedBy>
  <cp:revision>740</cp:revision>
  <dcterms:created xsi:type="dcterms:W3CDTF">2004-01-14T15:26:19Z</dcterms:created>
  <dcterms:modified xsi:type="dcterms:W3CDTF">2012-10-02T19:08:28Z</dcterms:modified>
</cp:coreProperties>
</file>