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366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0EA0-A87F-40B4-87A9-418157BF6C2A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DBE55B-EC68-4C14-BBFC-848BC7083B0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0EA0-A87F-40B4-87A9-418157BF6C2A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E55B-EC68-4C14-BBFC-848BC7083B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0EA0-A87F-40B4-87A9-418157BF6C2A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E55B-EC68-4C14-BBFC-848BC7083B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0EA0-A87F-40B4-87A9-418157BF6C2A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E55B-EC68-4C14-BBFC-848BC7083B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0EA0-A87F-40B4-87A9-418157BF6C2A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E55B-EC68-4C14-BBFC-848BC7083B0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0EA0-A87F-40B4-87A9-418157BF6C2A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E55B-EC68-4C14-BBFC-848BC7083B0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0EA0-A87F-40B4-87A9-418157BF6C2A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E55B-EC68-4C14-BBFC-848BC7083B0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0EA0-A87F-40B4-87A9-418157BF6C2A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E55B-EC68-4C14-BBFC-848BC7083B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0EA0-A87F-40B4-87A9-418157BF6C2A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E55B-EC68-4C14-BBFC-848BC7083B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0EA0-A87F-40B4-87A9-418157BF6C2A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E55B-EC68-4C14-BBFC-848BC7083B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0EA0-A87F-40B4-87A9-418157BF6C2A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E55B-EC68-4C14-BBFC-848BC7083B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8540EA0-A87F-40B4-87A9-418157BF6C2A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DDBE55B-EC68-4C14-BBFC-848BC7083B0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Naming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8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Ionic Naming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Metal  -  Non-metal</a:t>
            </a:r>
          </a:p>
          <a:p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n-US" sz="30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cation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 just write its name</a:t>
            </a:r>
          </a:p>
          <a:p>
            <a:pPr lvl="2"/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If a transition metal, include roman numerals</a:t>
            </a:r>
          </a:p>
          <a:p>
            <a:pPr lvl="2"/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Roman numerals = charge</a:t>
            </a:r>
          </a:p>
          <a:p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30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nd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cation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 change ending to -ide</a:t>
            </a:r>
            <a:endParaRPr lang="en-US" sz="3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993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dirty="0" smtClean="0"/>
              <a:t>Ionic Naming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4876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1)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NaCl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</a:p>
          <a:p>
            <a:pPr marL="457200" lvl="1" indent="0">
              <a:buNone/>
            </a:pPr>
            <a:r>
              <a:rPr lang="en-US" sz="3000" dirty="0" smtClean="0">
                <a:solidFill>
                  <a:srgbClr val="C00000"/>
                </a:solidFill>
              </a:rPr>
              <a:t>	sodium chloride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2)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(OH)</a:t>
            </a:r>
            <a:r>
              <a:rPr lang="en-US" sz="30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</a:p>
          <a:p>
            <a:pPr marL="457200" lvl="1" indent="0">
              <a:buNone/>
            </a:pPr>
            <a:r>
              <a:rPr lang="en-US" sz="3000" dirty="0" smtClean="0">
                <a:solidFill>
                  <a:srgbClr val="C00000"/>
                </a:solidFill>
              </a:rPr>
              <a:t>	Calcium hydroxide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3) FeCl</a:t>
            </a:r>
            <a:r>
              <a:rPr lang="en-US" sz="30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</a:p>
          <a:p>
            <a:pPr marL="457200" lvl="1" indent="0">
              <a:buNone/>
            </a:pPr>
            <a:r>
              <a:rPr lang="en-US" sz="3000" dirty="0" smtClean="0">
                <a:solidFill>
                  <a:srgbClr val="C00000"/>
                </a:solidFill>
              </a:rPr>
              <a:t>	Iron (III) chloride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4) Cu</a:t>
            </a:r>
            <a:r>
              <a:rPr lang="en-US" sz="30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</a:t>
            </a:r>
            <a:r>
              <a:rPr lang="en-US" sz="30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</a:p>
          <a:p>
            <a:pPr marL="457200" lvl="1" indent="0">
              <a:buNone/>
            </a:pPr>
            <a:r>
              <a:rPr lang="en-US" sz="3000" dirty="0" smtClean="0">
                <a:solidFill>
                  <a:srgbClr val="C00000"/>
                </a:solidFill>
              </a:rPr>
              <a:t>	Copper (I) sulfate</a:t>
            </a:r>
          </a:p>
          <a:p>
            <a:pPr marL="0" indent="0">
              <a:buNone/>
            </a:pPr>
            <a:endParaRPr lang="en-US" sz="3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60258" y="1730187"/>
            <a:ext cx="438374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5) Potassium 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iodide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000" dirty="0" smtClean="0">
                <a:solidFill>
                  <a:srgbClr val="C00000"/>
                </a:solidFill>
                <a:latin typeface="+mj-lt"/>
              </a:rPr>
              <a:t>	KI</a:t>
            </a:r>
            <a:endParaRPr lang="en-US" sz="3000" dirty="0">
              <a:solidFill>
                <a:srgbClr val="C0000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6) Aluminum bromide</a:t>
            </a:r>
          </a:p>
          <a:p>
            <a:pPr marL="0" indent="0">
              <a:buNone/>
            </a:pP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	</a:t>
            </a:r>
            <a:r>
              <a:rPr lang="en-US" sz="3000" dirty="0" smtClean="0">
                <a:solidFill>
                  <a:srgbClr val="C00000"/>
                </a:solidFill>
                <a:latin typeface="+mj-lt"/>
              </a:rPr>
              <a:t>AlBr</a:t>
            </a:r>
            <a:r>
              <a:rPr lang="en-US" sz="3000" baseline="-25000" dirty="0" smtClean="0">
                <a:solidFill>
                  <a:srgbClr val="C00000"/>
                </a:solidFill>
                <a:latin typeface="+mj-lt"/>
              </a:rPr>
              <a:t>3</a:t>
            </a:r>
            <a:endParaRPr lang="en-US" sz="3000" baseline="-25000" dirty="0">
              <a:solidFill>
                <a:srgbClr val="C0000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7) Copper 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(III) iodate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000" dirty="0" smtClean="0">
                <a:solidFill>
                  <a:srgbClr val="C00000"/>
                </a:solidFill>
                <a:latin typeface="+mj-lt"/>
              </a:rPr>
              <a:t>	Cu(IO</a:t>
            </a:r>
            <a:r>
              <a:rPr lang="en-US" sz="3000" baseline="-25000" dirty="0" smtClean="0">
                <a:solidFill>
                  <a:srgbClr val="C00000"/>
                </a:solidFill>
                <a:latin typeface="+mj-lt"/>
              </a:rPr>
              <a:t>3</a:t>
            </a:r>
            <a:r>
              <a:rPr lang="en-US" sz="3000" dirty="0">
                <a:solidFill>
                  <a:srgbClr val="C00000"/>
                </a:solidFill>
                <a:latin typeface="+mj-lt"/>
              </a:rPr>
              <a:t>)</a:t>
            </a:r>
          </a:p>
          <a:p>
            <a:pPr marL="0" indent="0">
              <a:buFont typeface="Arial" pitchFamily="34" charset="0"/>
              <a:buNone/>
            </a:pPr>
            <a:endParaRPr lang="en-US" sz="30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2883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Acid Naming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121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Acids begin with H</a:t>
            </a:r>
          </a:p>
          <a:p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Names depend on anion</a:t>
            </a: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-38100" y="2209800"/>
            <a:ext cx="1219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000" b="1" u="sng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Anion name</a:t>
            </a: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1257300" y="2646363"/>
            <a:ext cx="73025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000" b="1" u="sng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Ex.</a:t>
            </a: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3260725" y="2646363"/>
            <a:ext cx="201295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000" b="1" u="sng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Acid Name</a:t>
            </a: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6388100" y="2590800"/>
            <a:ext cx="73025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000" b="1" u="sng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Ex.</a:t>
            </a:r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130175" y="3225800"/>
            <a:ext cx="684213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500" dirty="0">
                <a:cs typeface="Times New Roman" pitchFamily="18" charset="0"/>
              </a:rPr>
              <a:t>-ide</a:t>
            </a: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1028700" y="3225800"/>
            <a:ext cx="19812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500">
                <a:cs typeface="Times New Roman" pitchFamily="18" charset="0"/>
              </a:rPr>
              <a:t>Chloride, Cl</a:t>
            </a:r>
            <a:r>
              <a:rPr lang="en-US" sz="2500" baseline="30000">
                <a:cs typeface="Times New Roman" pitchFamily="18" charset="0"/>
              </a:rPr>
              <a:t>-1</a:t>
            </a:r>
            <a:endParaRPr lang="en-US" sz="2500">
              <a:cs typeface="Times New Roman" pitchFamily="18" charset="0"/>
            </a:endParaRPr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3184525" y="3225800"/>
            <a:ext cx="270827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500">
                <a:cs typeface="Times New Roman" pitchFamily="18" charset="0"/>
              </a:rPr>
              <a:t>Hydro-____-ic acid</a:t>
            </a: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5975350" y="3225800"/>
            <a:ext cx="32067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500">
                <a:cs typeface="Times New Roman" pitchFamily="18" charset="0"/>
              </a:rPr>
              <a:t>Hydro</a:t>
            </a:r>
            <a:r>
              <a:rPr lang="en-US" sz="2500" u="sng">
                <a:cs typeface="Times New Roman" pitchFamily="18" charset="0"/>
              </a:rPr>
              <a:t>chlor</a:t>
            </a:r>
            <a:r>
              <a:rPr lang="en-US" sz="2500">
                <a:cs typeface="Times New Roman" pitchFamily="18" charset="0"/>
              </a:rPr>
              <a:t>ic acid, HCl</a:t>
            </a:r>
          </a:p>
        </p:txBody>
      </p:sp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146050" y="4322762"/>
            <a:ext cx="614363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500" dirty="0">
                <a:cs typeface="Times New Roman" pitchFamily="18" charset="0"/>
              </a:rPr>
              <a:t>-</a:t>
            </a:r>
            <a:r>
              <a:rPr lang="en-US" sz="2500" dirty="0" err="1">
                <a:cs typeface="Times New Roman" pitchFamily="18" charset="0"/>
              </a:rPr>
              <a:t>ite</a:t>
            </a:r>
            <a:endParaRPr lang="en-US" sz="2500" dirty="0">
              <a:cs typeface="Times New Roman" pitchFamily="18" charset="0"/>
            </a:endParaRPr>
          </a:p>
        </p:txBody>
      </p:sp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1044575" y="4283075"/>
            <a:ext cx="1928813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500">
                <a:cs typeface="Times New Roman" pitchFamily="18" charset="0"/>
              </a:rPr>
              <a:t>Sulfite, SO</a:t>
            </a:r>
            <a:r>
              <a:rPr lang="en-US" sz="2500" baseline="-25000">
                <a:cs typeface="Times New Roman" pitchFamily="18" charset="0"/>
              </a:rPr>
              <a:t>3</a:t>
            </a:r>
            <a:r>
              <a:rPr lang="en-US" sz="2500" baseline="30000">
                <a:cs typeface="Times New Roman" pitchFamily="18" charset="0"/>
              </a:rPr>
              <a:t>-2</a:t>
            </a:r>
            <a:endParaRPr lang="en-US" sz="2500">
              <a:cs typeface="Times New Roman" pitchFamily="18" charset="0"/>
            </a:endParaRP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3178175" y="4283075"/>
            <a:ext cx="2154238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500">
                <a:cs typeface="Times New Roman" pitchFamily="18" charset="0"/>
              </a:rPr>
              <a:t>_____-ous acid</a:t>
            </a:r>
          </a:p>
        </p:txBody>
      </p:sp>
      <p:sp>
        <p:nvSpPr>
          <p:cNvPr id="35" name="Text Box 13"/>
          <p:cNvSpPr txBox="1">
            <a:spLocks noChangeArrowheads="1"/>
          </p:cNvSpPr>
          <p:nvPr/>
        </p:nvSpPr>
        <p:spPr bwMode="auto">
          <a:xfrm>
            <a:off x="6007100" y="4302125"/>
            <a:ext cx="3063875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500">
                <a:cs typeface="Times New Roman" pitchFamily="18" charset="0"/>
              </a:rPr>
              <a:t>Sulfurous acid, H</a:t>
            </a:r>
            <a:r>
              <a:rPr lang="en-US" sz="2500" baseline="-25000">
                <a:cs typeface="Times New Roman" pitchFamily="18" charset="0"/>
              </a:rPr>
              <a:t>2</a:t>
            </a:r>
            <a:r>
              <a:rPr lang="en-US" sz="2500">
                <a:cs typeface="Times New Roman" pitchFamily="18" charset="0"/>
              </a:rPr>
              <a:t>SO</a:t>
            </a:r>
            <a:r>
              <a:rPr lang="en-US" sz="2500" baseline="-25000">
                <a:cs typeface="Times New Roman" pitchFamily="18" charset="0"/>
              </a:rPr>
              <a:t>3</a:t>
            </a:r>
            <a:endParaRPr lang="en-US" sz="2500">
              <a:cs typeface="Times New Roman" pitchFamily="18" charset="0"/>
            </a:endParaRPr>
          </a:p>
        </p:txBody>
      </p:sp>
      <p:sp>
        <p:nvSpPr>
          <p:cNvPr id="36" name="Text Box 14"/>
          <p:cNvSpPr txBox="1">
            <a:spLocks noChangeArrowheads="1"/>
          </p:cNvSpPr>
          <p:nvPr/>
        </p:nvSpPr>
        <p:spPr bwMode="auto">
          <a:xfrm>
            <a:off x="146050" y="3789363"/>
            <a:ext cx="66675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500" dirty="0">
                <a:cs typeface="Times New Roman" pitchFamily="18" charset="0"/>
              </a:rPr>
              <a:t>-ate</a:t>
            </a:r>
          </a:p>
        </p:txBody>
      </p:sp>
      <p:sp>
        <p:nvSpPr>
          <p:cNvPr id="37" name="Text Box 15"/>
          <p:cNvSpPr txBox="1">
            <a:spLocks noChangeArrowheads="1"/>
          </p:cNvSpPr>
          <p:nvPr/>
        </p:nvSpPr>
        <p:spPr bwMode="auto">
          <a:xfrm>
            <a:off x="1060450" y="3789363"/>
            <a:ext cx="19939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500">
                <a:cs typeface="Times New Roman" pitchFamily="18" charset="0"/>
              </a:rPr>
              <a:t>Nitrate, NO</a:t>
            </a:r>
            <a:r>
              <a:rPr lang="en-US" sz="2500" baseline="-25000">
                <a:cs typeface="Times New Roman" pitchFamily="18" charset="0"/>
              </a:rPr>
              <a:t>3</a:t>
            </a:r>
            <a:r>
              <a:rPr lang="en-US" sz="2500" baseline="30000">
                <a:cs typeface="Times New Roman" pitchFamily="18" charset="0"/>
              </a:rPr>
              <a:t>-1</a:t>
            </a:r>
            <a:endParaRPr lang="en-US" sz="2500">
              <a:cs typeface="Times New Roman" pitchFamily="18" charset="0"/>
            </a:endParaRPr>
          </a:p>
        </p:txBody>
      </p:sp>
      <p:sp>
        <p:nvSpPr>
          <p:cNvPr id="38" name="Text Box 16"/>
          <p:cNvSpPr txBox="1">
            <a:spLocks noChangeArrowheads="1"/>
          </p:cNvSpPr>
          <p:nvPr/>
        </p:nvSpPr>
        <p:spPr bwMode="auto">
          <a:xfrm>
            <a:off x="3216275" y="3789363"/>
            <a:ext cx="1941513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500">
                <a:cs typeface="Times New Roman" pitchFamily="18" charset="0"/>
              </a:rPr>
              <a:t>_____-ic acid</a:t>
            </a:r>
          </a:p>
        </p:txBody>
      </p:sp>
      <p:sp>
        <p:nvSpPr>
          <p:cNvPr id="39" name="Text Box 17"/>
          <p:cNvSpPr txBox="1">
            <a:spLocks noChangeArrowheads="1"/>
          </p:cNvSpPr>
          <p:nvPr/>
        </p:nvSpPr>
        <p:spPr bwMode="auto">
          <a:xfrm>
            <a:off x="6022975" y="3789363"/>
            <a:ext cx="2511425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500">
                <a:cs typeface="Times New Roman" pitchFamily="18" charset="0"/>
              </a:rPr>
              <a:t>Nitric acid, HNO</a:t>
            </a:r>
            <a:r>
              <a:rPr lang="en-US" sz="2500" baseline="-25000">
                <a:cs typeface="Times New Roman" pitchFamily="18" charset="0"/>
              </a:rPr>
              <a:t>3</a:t>
            </a:r>
            <a:endParaRPr lang="en-US" sz="2500">
              <a:cs typeface="Times New Roman" pitchFamily="18" charset="0"/>
            </a:endParaRPr>
          </a:p>
        </p:txBody>
      </p:sp>
      <p:sp>
        <p:nvSpPr>
          <p:cNvPr id="40" name="Text Box 18"/>
          <p:cNvSpPr txBox="1">
            <a:spLocks noChangeArrowheads="1"/>
          </p:cNvSpPr>
          <p:nvPr/>
        </p:nvSpPr>
        <p:spPr bwMode="auto">
          <a:xfrm>
            <a:off x="987425" y="4927769"/>
            <a:ext cx="110807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700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H</a:t>
            </a:r>
            <a:r>
              <a:rPr lang="en-US" sz="2700" baseline="-25000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2</a:t>
            </a:r>
            <a:r>
              <a:rPr lang="en-US" sz="2700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SO</a:t>
            </a:r>
            <a:r>
              <a:rPr lang="en-US" sz="2700" baseline="-25000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4</a:t>
            </a:r>
            <a:endParaRPr lang="en-US" sz="2700" dirty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1" name="Text Box 19"/>
          <p:cNvSpPr txBox="1">
            <a:spLocks noChangeArrowheads="1"/>
          </p:cNvSpPr>
          <p:nvPr/>
        </p:nvSpPr>
        <p:spPr bwMode="auto">
          <a:xfrm>
            <a:off x="4724400" y="4978569"/>
            <a:ext cx="11684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700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HNO</a:t>
            </a:r>
            <a:r>
              <a:rPr lang="en-US" sz="2700" baseline="-25000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2</a:t>
            </a:r>
            <a:endParaRPr lang="en-US" sz="2700" baseline="-25000" dirty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2" name="Text Box 20"/>
          <p:cNvSpPr txBox="1">
            <a:spLocks noChangeArrowheads="1"/>
          </p:cNvSpPr>
          <p:nvPr/>
        </p:nvSpPr>
        <p:spPr bwMode="auto">
          <a:xfrm>
            <a:off x="342900" y="5359400"/>
            <a:ext cx="240665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700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Phosphoric acid</a:t>
            </a:r>
          </a:p>
        </p:txBody>
      </p:sp>
      <p:sp>
        <p:nvSpPr>
          <p:cNvPr id="43" name="Text Box 21"/>
          <p:cNvSpPr txBox="1">
            <a:spLocks noChangeArrowheads="1"/>
          </p:cNvSpPr>
          <p:nvPr/>
        </p:nvSpPr>
        <p:spPr bwMode="auto">
          <a:xfrm>
            <a:off x="4305300" y="5359400"/>
            <a:ext cx="188753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700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Nitrous acid</a:t>
            </a:r>
          </a:p>
        </p:txBody>
      </p:sp>
    </p:spTree>
    <p:extLst>
      <p:ext uri="{BB962C8B-B14F-4D97-AF65-F5344CB8AC3E}">
        <p14:creationId xmlns:p14="http://schemas.microsoft.com/office/powerpoint/2010/main" val="111699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Acid Naming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457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1) H</a:t>
            </a:r>
            <a:r>
              <a:rPr lang="en-US" sz="30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</a:t>
            </a:r>
            <a:r>
              <a:rPr lang="en-US" sz="30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</a:p>
          <a:p>
            <a:pPr marL="457200" lvl="1" indent="0">
              <a:buNone/>
            </a:pPr>
            <a:r>
              <a:rPr lang="en-US" sz="3000" dirty="0" smtClean="0">
                <a:solidFill>
                  <a:srgbClr val="C00000"/>
                </a:solidFill>
              </a:rPr>
              <a:t>	Sulfuric acid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2)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HBr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</a:p>
          <a:p>
            <a:pPr marL="457200" lvl="1" indent="0">
              <a:buNone/>
            </a:pPr>
            <a:r>
              <a:rPr lang="en-US" sz="3000" dirty="0" smtClean="0">
                <a:solidFill>
                  <a:srgbClr val="C00000"/>
                </a:solidFill>
              </a:rPr>
              <a:t>	</a:t>
            </a:r>
            <a:r>
              <a:rPr lang="en-US" sz="3000" dirty="0" err="1" smtClean="0">
                <a:solidFill>
                  <a:srgbClr val="C00000"/>
                </a:solidFill>
              </a:rPr>
              <a:t>Hydrobromic</a:t>
            </a:r>
            <a:r>
              <a:rPr lang="en-US" sz="3000" dirty="0" smtClean="0">
                <a:solidFill>
                  <a:srgbClr val="C00000"/>
                </a:solidFill>
              </a:rPr>
              <a:t> acid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60259" y="1730187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3) Phosphoric 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acid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000" dirty="0" smtClean="0">
                <a:solidFill>
                  <a:srgbClr val="C00000"/>
                </a:solidFill>
                <a:latin typeface="+mj-lt"/>
              </a:rPr>
              <a:t>	H</a:t>
            </a:r>
            <a:r>
              <a:rPr lang="en-US" sz="3000" baseline="-25000" dirty="0" smtClean="0">
                <a:solidFill>
                  <a:srgbClr val="C00000"/>
                </a:solidFill>
                <a:latin typeface="+mj-lt"/>
              </a:rPr>
              <a:t>3</a:t>
            </a:r>
            <a:r>
              <a:rPr lang="en-US" sz="3000" dirty="0" smtClean="0">
                <a:solidFill>
                  <a:srgbClr val="C00000"/>
                </a:solidFill>
                <a:latin typeface="+mj-lt"/>
              </a:rPr>
              <a:t>PO</a:t>
            </a:r>
            <a:r>
              <a:rPr lang="en-US" sz="3000" baseline="-25000" dirty="0" smtClean="0">
                <a:solidFill>
                  <a:srgbClr val="C00000"/>
                </a:solidFill>
                <a:latin typeface="+mj-lt"/>
              </a:rPr>
              <a:t>4</a:t>
            </a:r>
            <a:endParaRPr lang="en-US" sz="3000" baseline="-25000" dirty="0">
              <a:solidFill>
                <a:srgbClr val="C0000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4) Nitrous 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acid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000" dirty="0" smtClean="0">
                <a:solidFill>
                  <a:srgbClr val="C00000"/>
                </a:solidFill>
                <a:latin typeface="+mj-lt"/>
              </a:rPr>
              <a:t>	HNO</a:t>
            </a:r>
            <a:r>
              <a:rPr lang="en-US" sz="3000" baseline="-25000" dirty="0" smtClean="0">
                <a:solidFill>
                  <a:srgbClr val="C00000"/>
                </a:solidFill>
                <a:latin typeface="+mj-lt"/>
              </a:rPr>
              <a:t>2</a:t>
            </a:r>
            <a:endParaRPr lang="en-US" sz="3000" baseline="-25000" dirty="0">
              <a:solidFill>
                <a:srgbClr val="C00000"/>
              </a:solidFill>
              <a:latin typeface="+mj-lt"/>
            </a:endParaRPr>
          </a:p>
          <a:p>
            <a:pPr marL="0" indent="0">
              <a:buFont typeface="Arial" pitchFamily="34" charset="0"/>
              <a:buNone/>
            </a:pPr>
            <a:endParaRPr lang="en-US" sz="30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4463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dirty="0" smtClean="0"/>
              <a:t>Covalent Naming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Non-metal  -  Non-metal</a:t>
            </a:r>
          </a:p>
          <a:p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Use prefixes to show how many atoms</a:t>
            </a:r>
          </a:p>
          <a:p>
            <a:pPr marL="914400" lvl="1" indent="0">
              <a:buNone/>
            </a:pP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mono – 1 / di – 2 / tri – 3 / tetra – 4 /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penta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5 / 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hexa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6 /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hepta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7 /     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octa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8 /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nona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9 /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deca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- 10</a:t>
            </a:r>
          </a:p>
          <a:p>
            <a:pPr lvl="1"/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Don’t use </a:t>
            </a:r>
            <a:r>
              <a:rPr lang="en-US" sz="3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mono-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on the first element</a:t>
            </a:r>
          </a:p>
          <a:p>
            <a:endParaRPr lang="en-US" sz="3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30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nd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cation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 change ending to -ide</a:t>
            </a:r>
            <a:endParaRPr lang="en-US" sz="3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11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Covalent Naming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5029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1) CCl</a:t>
            </a:r>
            <a:r>
              <a:rPr lang="en-US" sz="30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</a:p>
          <a:p>
            <a:pPr marL="457200" lvl="1" indent="0">
              <a:buNone/>
            </a:pPr>
            <a:r>
              <a:rPr lang="en-US" sz="3000" dirty="0" smtClean="0">
                <a:solidFill>
                  <a:srgbClr val="C00000"/>
                </a:solidFill>
              </a:rPr>
              <a:t>	Carbon tetrachloride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2) As</a:t>
            </a:r>
            <a:r>
              <a:rPr lang="en-US" sz="30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</a:t>
            </a:r>
            <a:r>
              <a:rPr lang="en-US" sz="30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</a:p>
          <a:p>
            <a:pPr marL="457200" lvl="1" indent="0">
              <a:buNone/>
            </a:pPr>
            <a:r>
              <a:rPr lang="en-US" sz="3000" dirty="0" smtClean="0">
                <a:solidFill>
                  <a:srgbClr val="C00000"/>
                </a:solidFill>
              </a:rPr>
              <a:t>	</a:t>
            </a:r>
            <a:r>
              <a:rPr lang="en-US" sz="3000" dirty="0" err="1" smtClean="0">
                <a:solidFill>
                  <a:srgbClr val="C00000"/>
                </a:solidFill>
              </a:rPr>
              <a:t>Diarsenic</a:t>
            </a:r>
            <a:r>
              <a:rPr lang="en-US" sz="3000" dirty="0" smtClean="0">
                <a:solidFill>
                  <a:srgbClr val="C00000"/>
                </a:solidFill>
              </a:rPr>
              <a:t> trioxide</a:t>
            </a:r>
          </a:p>
          <a:p>
            <a:pPr marL="0" indent="0">
              <a:buNone/>
            </a:pPr>
            <a:endParaRPr lang="en-US" sz="3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29200" y="1730187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spcBef>
                <a:spcPct val="20000"/>
              </a:spcBef>
              <a:buFont typeface="Arial" pitchFamily="34" charset="0"/>
              <a:buChar char="•"/>
              <a:defRPr sz="3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  <a:lvl2pPr lvl="1" indent="0">
              <a:spcBef>
                <a:spcPct val="20000"/>
              </a:spcBef>
              <a:buFont typeface="Courier New" pitchFamily="49" charset="0"/>
              <a:buNone/>
              <a:defRPr sz="3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•"/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5pPr>
            <a:lvl6pPr marL="25146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7pPr>
            <a:lvl8pPr marL="34290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9pPr>
          </a:lstStyle>
          <a:p>
            <a:pPr marL="0" indent="0">
              <a:buNone/>
            </a:pPr>
            <a:r>
              <a:rPr lang="en-US" dirty="0" smtClean="0"/>
              <a:t>3) Nitrogen </a:t>
            </a:r>
            <a:r>
              <a:rPr lang="en-US" dirty="0" err="1"/>
              <a:t>trifluoride</a:t>
            </a:r>
            <a:endParaRPr lang="en-US" dirty="0"/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	NF</a:t>
            </a:r>
            <a:r>
              <a:rPr lang="en-US" baseline="-25000" dirty="0" smtClean="0">
                <a:solidFill>
                  <a:srgbClr val="C00000"/>
                </a:solidFill>
              </a:rPr>
              <a:t>3</a:t>
            </a:r>
            <a:endParaRPr lang="en-US" baseline="-250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4) </a:t>
            </a:r>
            <a:r>
              <a:rPr lang="en-US" dirty="0" err="1" smtClean="0"/>
              <a:t>Diphosphorus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pentoxide</a:t>
            </a:r>
            <a:endParaRPr lang="en-US" dirty="0"/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	P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O</a:t>
            </a:r>
            <a:r>
              <a:rPr lang="en-US" baseline="-25000" dirty="0" smtClean="0">
                <a:solidFill>
                  <a:srgbClr val="C00000"/>
                </a:solidFill>
              </a:rPr>
              <a:t>5</a:t>
            </a:r>
            <a:endParaRPr lang="en-US" baseline="-25000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66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The time is yours!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Remember, this time is given for you to </a:t>
            </a:r>
            <a:r>
              <a:rPr lang="en-US" sz="3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work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lvl="2"/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Don’t let it become just chatting/playing/doing nothing</a:t>
            </a:r>
          </a:p>
          <a:p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Maximum group size:  3</a:t>
            </a:r>
          </a:p>
          <a:p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You may check selected answers with the key at the front.</a:t>
            </a:r>
          </a:p>
          <a:p>
            <a:endParaRPr lang="en-US" sz="3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89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23</TotalTime>
  <Words>231</Words>
  <Application>Microsoft Office PowerPoint</Application>
  <PresentationFormat>On-screen Show (4:3)</PresentationFormat>
  <Paragraphs>76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Executive</vt:lpstr>
      <vt:lpstr>Naming Review</vt:lpstr>
      <vt:lpstr>Ionic Naming</vt:lpstr>
      <vt:lpstr>Ionic Naming Examples</vt:lpstr>
      <vt:lpstr>Acid Naming</vt:lpstr>
      <vt:lpstr>Acid Naming Examples</vt:lpstr>
      <vt:lpstr>Covalent Naming</vt:lpstr>
      <vt:lpstr>Covalent Naming Examples</vt:lpstr>
      <vt:lpstr>The time is yours!</vt:lpstr>
    </vt:vector>
  </TitlesOfParts>
  <Company>Canyons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Naming Review</dc:title>
  <dc:creator>Call, Brittany</dc:creator>
  <cp:lastModifiedBy>Call, Brittany</cp:lastModifiedBy>
  <cp:revision>3</cp:revision>
  <dcterms:created xsi:type="dcterms:W3CDTF">2012-11-26T18:19:28Z</dcterms:created>
  <dcterms:modified xsi:type="dcterms:W3CDTF">2013-03-05T17:32:35Z</dcterms:modified>
</cp:coreProperties>
</file>