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9"/>
  </p:notesMasterIdLst>
  <p:handoutMasterIdLst>
    <p:handoutMasterId r:id="rId10"/>
  </p:handoutMasterIdLst>
  <p:sldIdLst>
    <p:sldId id="629" r:id="rId2"/>
    <p:sldId id="613" r:id="rId3"/>
    <p:sldId id="625" r:id="rId4"/>
    <p:sldId id="614" r:id="rId5"/>
    <p:sldId id="617" r:id="rId6"/>
    <p:sldId id="624" r:id="rId7"/>
    <p:sldId id="615" r:id="rId8"/>
  </p:sldIdLst>
  <p:sldSz cx="9144000" cy="6858000" type="screen4x3"/>
  <p:notesSz cx="9107488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00"/>
    <a:srgbClr val="FF3399"/>
    <a:srgbClr val="FF0066"/>
    <a:srgbClr val="FF0000"/>
    <a:srgbClr val="ECCA22"/>
    <a:srgbClr val="E3D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6" autoAdjust="0"/>
    <p:restoredTop sz="93204" autoAdjust="0"/>
  </p:normalViewPr>
  <p:slideViewPr>
    <p:cSldViewPr>
      <p:cViewPr>
        <p:scale>
          <a:sx n="60" d="100"/>
          <a:sy n="60" d="100"/>
        </p:scale>
        <p:origin x="-81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46578" cy="34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58802" y="0"/>
            <a:ext cx="3946578" cy="34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725"/>
            <a:ext cx="3946578" cy="3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58802" y="6513725"/>
            <a:ext cx="3946578" cy="3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0ACA56-EC0E-4733-BFA0-0631E7372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78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46578" cy="34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58802" y="0"/>
            <a:ext cx="3946578" cy="34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0038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749" y="3257461"/>
            <a:ext cx="7285990" cy="308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725"/>
            <a:ext cx="3946578" cy="3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58802" y="6513725"/>
            <a:ext cx="3946578" cy="3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0E68AFA-238E-4943-A5B7-7A1133B86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53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6BE17-9CF5-40A8-AFBF-97BCC8D156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0CAC2-6468-409E-A749-C05A5EDA79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ACA7-6681-4A82-866F-D35BB4C147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2CEC3-2DEC-461F-B7AF-3DFC3AD09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05B99-92BF-4AD0-9427-915AC11943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C9A72-0FAA-431F-B737-8E8BC8503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137BA-1489-4C33-B622-3910E9393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DF8A3-AC09-4D33-875F-8E4ECE41DC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D9BF7-C838-48CE-834D-15723D164A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B6751-337B-48A8-AF39-54C0C2912C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F76A1-235C-4573-8BB2-4D6C1E764B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4D0202-0A42-4095-A472-977E9D93CC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Wave Nature of Light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757869"/>
            <a:ext cx="9144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b="1" dirty="0" smtClean="0">
                <a:solidFill>
                  <a:srgbClr val="0070C0"/>
                </a:solidFill>
                <a:ea typeface="SimSun" pitchFamily="2" charset="-122"/>
              </a:rPr>
              <a:t>A bit about waves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The Wave Nature of Light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Picture 19" descr="im05 waveleng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1039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5562600"/>
            <a:ext cx="91440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b="1" dirty="0">
                <a:solidFill>
                  <a:srgbClr val="0070C0"/>
                </a:solidFill>
                <a:ea typeface="SimSun" pitchFamily="2" charset="-122"/>
              </a:rPr>
              <a:t>Frequency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smtClean="0">
                <a:ea typeface="SimSun" pitchFamily="2" charset="-122"/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  <a:ea typeface="SimSun" pitchFamily="2" charset="-122"/>
              </a:rPr>
              <a:t>ν</a:t>
            </a:r>
            <a:r>
              <a:rPr lang="en-US" altLang="zh-CN" dirty="0">
                <a:ea typeface="SimSun" pitchFamily="2" charset="-122"/>
              </a:rPr>
              <a:t>, </a:t>
            </a:r>
            <a:r>
              <a:rPr lang="en-US" altLang="zh-CN" dirty="0" smtClean="0">
                <a:ea typeface="SimSun" pitchFamily="2" charset="-122"/>
              </a:rPr>
              <a:t>nu</a:t>
            </a:r>
            <a:r>
              <a:rPr lang="en-US" altLang="zh-CN" dirty="0">
                <a:ea typeface="SimSun" pitchFamily="2" charset="-122"/>
              </a:rPr>
              <a:t>) is the number of “waves” that pass a given point per second. 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819400" y="1674269"/>
            <a:ext cx="1905000" cy="887935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r>
              <a:rPr lang="en-US" altLang="zh-CN" dirty="0" smtClean="0">
                <a:ea typeface="SimSun" pitchFamily="2" charset="-122"/>
              </a:rPr>
              <a:t>λ</a:t>
            </a:r>
            <a:r>
              <a:rPr lang="en-US" altLang="zh-CN" dirty="0">
                <a:ea typeface="SimSun" pitchFamily="2" charset="-122"/>
              </a:rPr>
              <a:t>, </a:t>
            </a:r>
            <a:r>
              <a:rPr lang="en-US" altLang="zh-CN" dirty="0" smtClean="0">
                <a:ea typeface="SimSun" pitchFamily="2" charset="-122"/>
              </a:rPr>
              <a:t>lambda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tabLst>
                <a:tab pos="228600" algn="l"/>
                <a:tab pos="1943100" algn="l"/>
              </a:tabLst>
            </a:pPr>
            <a:endParaRPr lang="en-US" sz="1500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819400"/>
            <a:ext cx="14478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5" grpId="0"/>
      <p:bldP spid="8" grpId="0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757869"/>
            <a:ext cx="9144000" cy="48197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b="1" dirty="0" smtClean="0">
                <a:solidFill>
                  <a:srgbClr val="0070C0"/>
                </a:solidFill>
                <a:ea typeface="SimSun" pitchFamily="2" charset="-122"/>
              </a:rPr>
              <a:t>Light emission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dirty="0" smtClean="0">
                <a:ea typeface="SimSun" pitchFamily="2" charset="-122"/>
              </a:rPr>
              <a:t>When an electron absorbs energy from its surroundings, it jumps into a larger orbit</a:t>
            </a:r>
          </a:p>
          <a:p>
            <a:pPr marL="1714500" lvl="3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dirty="0" smtClean="0">
                <a:ea typeface="SimSun" pitchFamily="2" charset="-122"/>
              </a:rPr>
              <a:t>Excited state</a:t>
            </a:r>
          </a:p>
          <a:p>
            <a:pPr marL="1714500" lvl="3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dirty="0" smtClean="0">
                <a:ea typeface="SimSun" pitchFamily="2" charset="-122"/>
              </a:rPr>
              <a:t>Requires absorption of energy</a:t>
            </a:r>
          </a:p>
          <a:p>
            <a:pPr marL="1714500" lvl="3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dirty="0" smtClean="0">
                <a:ea typeface="SimSun" pitchFamily="2" charset="-122"/>
              </a:rPr>
              <a:t>Energy can come from many forms</a:t>
            </a:r>
          </a:p>
          <a:p>
            <a:pPr marL="1714500" lvl="3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dirty="0" smtClean="0">
              <a:ea typeface="SimSun" pitchFamily="2" charset="-122"/>
            </a:endParaRPr>
          </a:p>
          <a:p>
            <a:pPr marL="1714500" lvl="3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dirty="0" smtClean="0">
              <a:ea typeface="SimSun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The Wave Nature of Light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9" descr="http://reich-chemistry.wikispaces.com/file/view/Bohr-planetary-atom-model.jpg/31435579/Bohr-planetary-atom-model.jpg"/>
          <p:cNvPicPr>
            <a:picLocks noChangeAspect="1" noChangeArrowheads="1"/>
          </p:cNvPicPr>
          <p:nvPr/>
        </p:nvPicPr>
        <p:blipFill>
          <a:blip r:embed="rId2" cstate="print"/>
          <a:srcRect b="39159"/>
          <a:stretch>
            <a:fillRect/>
          </a:stretch>
        </p:blipFill>
        <p:spPr bwMode="auto">
          <a:xfrm>
            <a:off x="4492476" y="4267200"/>
            <a:ext cx="46515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4445472"/>
            <a:ext cx="5181600" cy="14219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28900" lvl="5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dirty="0" smtClean="0">
                <a:ea typeface="SimSun" pitchFamily="2" charset="-122"/>
              </a:rPr>
              <a:t>Electricity, Radiation, Light,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757869"/>
            <a:ext cx="4572000" cy="46720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b="1" dirty="0" smtClean="0">
                <a:solidFill>
                  <a:srgbClr val="0070C0"/>
                </a:solidFill>
                <a:ea typeface="SimSun" pitchFamily="2" charset="-122"/>
              </a:rPr>
              <a:t>Light emission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dirty="0" smtClean="0">
                <a:ea typeface="SimSun" pitchFamily="2" charset="-122"/>
              </a:rPr>
              <a:t>When this electron loses that energy it returns to its original orbital</a:t>
            </a:r>
          </a:p>
          <a:p>
            <a:pPr marL="1714500" lvl="3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dirty="0" smtClean="0">
                <a:ea typeface="SimSun" pitchFamily="2" charset="-122"/>
              </a:rPr>
              <a:t>Ground State</a:t>
            </a:r>
          </a:p>
          <a:p>
            <a:pPr marL="1714500" lvl="3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dirty="0" smtClean="0">
                <a:ea typeface="SimSun" pitchFamily="2" charset="-122"/>
              </a:rPr>
              <a:t>Energy is released in the form of light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The Wave Nature of Light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14" descr="im36 line spectr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1792" y="1447800"/>
            <a:ext cx="478220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http://reich-chemistry.wikispaces.com/file/view/Bohr-planetary-atom-model.jpg/31435579/Bohr-planetary-atom-model.jpg"/>
          <p:cNvPicPr>
            <a:picLocks noChangeAspect="1" noChangeArrowheads="1"/>
          </p:cNvPicPr>
          <p:nvPr/>
        </p:nvPicPr>
        <p:blipFill>
          <a:blip r:embed="rId3" cstate="print"/>
          <a:srcRect b="-208"/>
          <a:stretch>
            <a:fillRect/>
          </a:stretch>
        </p:blipFill>
        <p:spPr bwMode="auto">
          <a:xfrm>
            <a:off x="4492475" y="1447800"/>
            <a:ext cx="46515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757869"/>
            <a:ext cx="9144000" cy="1175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b="1" dirty="0" smtClean="0">
                <a:solidFill>
                  <a:srgbClr val="0070C0"/>
                </a:solidFill>
                <a:ea typeface="SimSun" pitchFamily="2" charset="-122"/>
              </a:rPr>
              <a:t>Light emission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u="sng" dirty="0" smtClean="0">
                <a:ea typeface="SimSun" pitchFamily="2" charset="-122"/>
              </a:rPr>
              <a:t>What determines how much energy is released?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The Wave Nature of Light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66800" y="3657600"/>
            <a:ext cx="8077200" cy="867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2800" dirty="0" smtClean="0">
                <a:ea typeface="SimSun" pitchFamily="2" charset="-122"/>
              </a:rPr>
              <a:t>Matter </a:t>
            </a:r>
            <a:r>
              <a:rPr lang="en-US" altLang="zh-CN" sz="2800" dirty="0">
                <a:ea typeface="SimSun" pitchFamily="2" charset="-122"/>
              </a:rPr>
              <a:t>can gain or lose energy only in small, specific </a:t>
            </a:r>
            <a:r>
              <a:rPr lang="en-US" altLang="zh-CN" sz="2800" dirty="0" smtClean="0">
                <a:ea typeface="SimSun" pitchFamily="2" charset="-122"/>
              </a:rPr>
              <a:t>amounts - packets (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quanta</a:t>
            </a:r>
            <a:r>
              <a:rPr lang="en-US" altLang="zh-CN" sz="2800" dirty="0" smtClean="0">
                <a:ea typeface="SimSun" pitchFamily="2" charset="-122"/>
              </a:rPr>
              <a:t>). </a:t>
            </a:r>
            <a:endParaRPr lang="en-US" sz="28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66800" y="5486400"/>
            <a:ext cx="8077200" cy="867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2800" dirty="0">
                <a:ea typeface="SimSun" pitchFamily="2" charset="-122"/>
              </a:rPr>
              <a:t>A </a:t>
            </a:r>
            <a:r>
              <a:rPr lang="en-US" altLang="zh-CN" sz="2800" b="1" dirty="0" smtClean="0">
                <a:solidFill>
                  <a:srgbClr val="0070C0"/>
                </a:solidFill>
                <a:ea typeface="SimSun" pitchFamily="2" charset="-122"/>
              </a:rPr>
              <a:t>quantum</a:t>
            </a:r>
            <a:r>
              <a:rPr lang="en-US" altLang="zh-CN" sz="2800" dirty="0" smtClean="0">
                <a:ea typeface="SimSun" pitchFamily="2" charset="-122"/>
              </a:rPr>
              <a:t>: the </a:t>
            </a:r>
            <a:r>
              <a:rPr lang="en-US" altLang="zh-CN" sz="2800" dirty="0">
                <a:ea typeface="SimSun" pitchFamily="2" charset="-122"/>
              </a:rPr>
              <a:t>minimum amount of energy that can be gained or lost by an atom. </a:t>
            </a:r>
            <a:endParaRPr lang="en-US" sz="28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8001000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2800" dirty="0" smtClean="0">
                <a:ea typeface="SimSun" pitchFamily="2" charset="-122"/>
              </a:rPr>
              <a:t>1900 – Max Planck</a:t>
            </a:r>
            <a:endParaRPr lang="en-US" sz="28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66800" y="2438400"/>
            <a:ext cx="8077200" cy="12557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b="1" dirty="0" smtClean="0">
                <a:solidFill>
                  <a:srgbClr val="0070C0"/>
                </a:solidFill>
              </a:rPr>
              <a:t>Photoelectric effect</a:t>
            </a:r>
            <a:r>
              <a:rPr lang="en-US" sz="2800" dirty="0" smtClean="0"/>
              <a:t>: electrons are </a:t>
            </a:r>
            <a:r>
              <a:rPr lang="en-US" sz="2800" dirty="0"/>
              <a:t>emitted from a metal’s surface when light of a certain frequency shines on the surface.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66800" y="4572000"/>
            <a:ext cx="8077200" cy="867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2800" dirty="0"/>
              <a:t>A </a:t>
            </a:r>
            <a:r>
              <a:rPr lang="en-US" sz="2800" b="1" dirty="0" smtClean="0">
                <a:solidFill>
                  <a:srgbClr val="0070C0"/>
                </a:solidFill>
              </a:rPr>
              <a:t>photon</a:t>
            </a:r>
            <a:r>
              <a:rPr lang="en-US" sz="2800" dirty="0" smtClean="0"/>
              <a:t>: a </a:t>
            </a:r>
            <a:r>
              <a:rPr lang="en-US" sz="2800" dirty="0"/>
              <a:t>particle of electromagnetic radiation with no mass that carries a quantum of energy.</a:t>
            </a:r>
          </a:p>
        </p:txBody>
      </p:sp>
      <p:pic>
        <p:nvPicPr>
          <p:cNvPr id="12" name="Picture 13" descr="im17 photoelect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86000"/>
            <a:ext cx="61817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/>
      <p:bldP spid="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757869"/>
            <a:ext cx="91440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b="1" dirty="0" smtClean="0">
                <a:solidFill>
                  <a:srgbClr val="0070C0"/>
                </a:solidFill>
                <a:ea typeface="SimSun" pitchFamily="2" charset="-122"/>
              </a:rPr>
              <a:t>Light emission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u="sng" dirty="0" smtClean="0">
                <a:ea typeface="SimSun" pitchFamily="2" charset="-122"/>
              </a:rPr>
              <a:t>How do we observe these differences?</a:t>
            </a:r>
          </a:p>
          <a:p>
            <a:pPr marL="1714500" lvl="3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endParaRPr lang="en-US" dirty="0" smtClean="0">
              <a:ea typeface="SimSun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The Wave Nature of Light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71600" y="2057400"/>
            <a:ext cx="7772400" cy="4869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dirty="0">
                <a:ea typeface="SimSun" pitchFamily="2" charset="-122"/>
              </a:rPr>
              <a:t>The </a:t>
            </a:r>
            <a:r>
              <a:rPr lang="en-US" altLang="zh-CN" b="1" dirty="0">
                <a:solidFill>
                  <a:srgbClr val="0070C0"/>
                </a:solidFill>
                <a:ea typeface="SimSun" pitchFamily="2" charset="-122"/>
              </a:rPr>
              <a:t>atomic emission spectrum</a:t>
            </a:r>
            <a:r>
              <a:rPr lang="en-US" altLang="zh-CN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of an element is the set of frequencies of the electromagnetic waves emitted by atoms of the element. </a:t>
            </a:r>
            <a:endParaRPr lang="en-US" altLang="zh-CN" dirty="0" smtClean="0">
              <a:ea typeface="SimSun" pitchFamily="2" charset="-122"/>
            </a:endParaRP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dirty="0" smtClean="0">
                <a:ea typeface="SimSun" pitchFamily="2" charset="-122"/>
              </a:rPr>
              <a:t>characteristic of the element examined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dirty="0" smtClean="0">
                <a:ea typeface="SimSun" pitchFamily="2" charset="-122"/>
              </a:rPr>
              <a:t>can be used to identify that element. 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dirty="0" smtClean="0">
                <a:ea typeface="SimSun" pitchFamily="2" charset="-122"/>
              </a:rPr>
              <a:t>only certain colors </a:t>
            </a:r>
            <a:r>
              <a:rPr lang="en-US" altLang="zh-CN" dirty="0" smtClean="0">
                <a:latin typeface="Times New Roman"/>
                <a:ea typeface="SimSun" pitchFamily="2" charset="-122"/>
                <a:cs typeface="Times New Roman"/>
              </a:rPr>
              <a:t>→ </a:t>
            </a:r>
            <a:r>
              <a:rPr lang="en-US" altLang="zh-CN" dirty="0" smtClean="0">
                <a:ea typeface="SimSun" pitchFamily="2" charset="-122"/>
              </a:rPr>
              <a:t>only specific frequencies of light are emitted</a:t>
            </a:r>
            <a:endParaRPr lang="en-US" b="1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  <a:tabLst>
                <a:tab pos="228600" algn="l"/>
                <a:tab pos="1943100" algn="l"/>
              </a:tabLst>
            </a:pPr>
            <a:endParaRPr lang="en-US" dirty="0"/>
          </a:p>
        </p:txBody>
      </p:sp>
      <p:pic>
        <p:nvPicPr>
          <p:cNvPr id="7" name="Picture 13" descr="im25 spectr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667000"/>
            <a:ext cx="78946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1828800" y="4419600"/>
            <a:ext cx="57912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b="1" dirty="0" smtClean="0">
                <a:solidFill>
                  <a:srgbClr val="0070C0"/>
                </a:solidFill>
                <a:ea typeface="SimSun" pitchFamily="2" charset="-122"/>
              </a:rPr>
              <a:t>ROYGBIV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dirty="0" smtClean="0">
                <a:ea typeface="SimSun" pitchFamily="2" charset="-122"/>
              </a:rPr>
              <a:t>Low to High Energy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dirty="0" smtClean="0">
                <a:ea typeface="SimSun" pitchFamily="2" charset="-122"/>
              </a:rPr>
              <a:t>Long to Short Wavelength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The Wave Nature of Light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306" y="762000"/>
            <a:ext cx="922937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6354</TotalTime>
  <Words>276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Wave Nature of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Horizons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Cherie Hatton</dc:creator>
  <cp:lastModifiedBy>Call, Brittany</cp:lastModifiedBy>
  <cp:revision>769</cp:revision>
  <dcterms:created xsi:type="dcterms:W3CDTF">2004-01-14T15:26:19Z</dcterms:created>
  <dcterms:modified xsi:type="dcterms:W3CDTF">2012-09-24T18:23:05Z</dcterms:modified>
</cp:coreProperties>
</file>