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1"/>
  </p:notesMasterIdLst>
  <p:handoutMasterIdLst>
    <p:handoutMasterId r:id="rId12"/>
  </p:handoutMasterIdLst>
  <p:sldIdLst>
    <p:sldId id="384" r:id="rId2"/>
    <p:sldId id="599" r:id="rId3"/>
    <p:sldId id="575" r:id="rId4"/>
    <p:sldId id="582" r:id="rId5"/>
    <p:sldId id="583" r:id="rId6"/>
    <p:sldId id="593" r:id="rId7"/>
    <p:sldId id="601" r:id="rId8"/>
    <p:sldId id="600" r:id="rId9"/>
    <p:sldId id="594" r:id="rId10"/>
  </p:sldIdLst>
  <p:sldSz cx="9144000" cy="6858000" type="screen4x3"/>
  <p:notesSz cx="6858000" cy="9107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FF99"/>
    <a:srgbClr val="000000"/>
    <a:srgbClr val="FF3399"/>
    <a:srgbClr val="FF0066"/>
    <a:srgbClr val="FF0000"/>
    <a:srgbClr val="ECCA22"/>
    <a:srgbClr val="E3D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49" autoAdjust="0"/>
    <p:restoredTop sz="95631" autoAdjust="0"/>
  </p:normalViewPr>
  <p:slideViewPr>
    <p:cSldViewPr>
      <p:cViewPr>
        <p:scale>
          <a:sx n="50" d="100"/>
          <a:sy n="50" d="100"/>
        </p:scale>
        <p:origin x="-1092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6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0144F5-EC5A-4E75-8308-4B00A6429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56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25938"/>
            <a:ext cx="5486400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028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9F6CF1-DB28-4262-9CCD-D8CF3455D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41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49A39-A657-4864-9F50-A4069F598E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76FDA-BDBC-47C4-AD54-8EC3A6E17C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7F104-D69D-40A5-B7F2-49FD99959A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23441-3F5E-4EB6-AE9A-021FB7ECB8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191C7-E14E-472F-9EAE-D55813FC7A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03309B-2EA9-498E-989F-29117BC6BE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7A503-F9D7-429A-BA9E-0BC8AA58E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819E9-D497-492A-B01D-F2865ABDE3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2D31A-032C-499C-BC68-8D1CCA4D9B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ACEB45-2C45-4396-AC7E-49D3432EAA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1FE194-2967-4D05-AE7D-C322C09583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1AC6AF-5A5D-4057-8564-D07EDD2521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1619250" y="730250"/>
            <a:ext cx="714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 b="1">
                <a:solidFill>
                  <a:srgbClr val="ECCA22"/>
                </a:solidFill>
                <a:latin typeface="Times New Roman" pitchFamily="18" charset="0"/>
              </a:rPr>
              <a:t>Chapter 6: Periodic Table</a:t>
            </a:r>
          </a:p>
        </p:txBody>
      </p:sp>
      <p:sp>
        <p:nvSpPr>
          <p:cNvPr id="144393" name="Text Box 9"/>
          <p:cNvSpPr txBox="1">
            <a:spLocks noChangeArrowheads="1"/>
          </p:cNvSpPr>
          <p:nvPr/>
        </p:nvSpPr>
        <p:spPr bwMode="auto">
          <a:xfrm>
            <a:off x="3263900" y="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>
                <a:solidFill>
                  <a:srgbClr val="ECCA22"/>
                </a:solidFill>
              </a:rPr>
              <a:t>Table of Contents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600200" y="3274469"/>
            <a:ext cx="2955809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3200" b="1" dirty="0" smtClean="0">
                <a:solidFill>
                  <a:schemeClr val="folHlink"/>
                </a:solidFill>
                <a:latin typeface="Times New Roman" pitchFamily="18" charset="0"/>
              </a:rPr>
              <a:t>Periodic Trends</a:t>
            </a:r>
            <a:endParaRPr lang="en-US" sz="3200" b="1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600200" y="2441575"/>
            <a:ext cx="4721164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3200" b="1" dirty="0" smtClean="0">
                <a:solidFill>
                  <a:schemeClr val="folHlink"/>
                </a:solidFill>
                <a:latin typeface="Times New Roman" pitchFamily="18" charset="0"/>
              </a:rPr>
              <a:t>Classification of Elements</a:t>
            </a:r>
            <a:endParaRPr lang="en-US" sz="3200" b="1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1619250" y="730250"/>
            <a:ext cx="714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 b="1">
                <a:solidFill>
                  <a:srgbClr val="ECCA22"/>
                </a:solidFill>
                <a:latin typeface="Times New Roman" pitchFamily="18" charset="0"/>
              </a:rPr>
              <a:t>Chapter 6: Periodic Table</a:t>
            </a:r>
          </a:p>
        </p:txBody>
      </p:sp>
      <p:sp>
        <p:nvSpPr>
          <p:cNvPr id="144393" name="Text Box 9"/>
          <p:cNvSpPr txBox="1">
            <a:spLocks noChangeArrowheads="1"/>
          </p:cNvSpPr>
          <p:nvPr/>
        </p:nvSpPr>
        <p:spPr bwMode="auto">
          <a:xfrm>
            <a:off x="3263900" y="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>
                <a:solidFill>
                  <a:srgbClr val="ECCA22"/>
                </a:solidFill>
              </a:rPr>
              <a:t>Table of Contents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600200" y="2441575"/>
            <a:ext cx="4721164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tabLst>
                <a:tab pos="228600" algn="l"/>
                <a:tab pos="1943100" algn="l"/>
              </a:tabLst>
            </a:pPr>
            <a:r>
              <a:rPr lang="en-US" sz="3200" b="1" dirty="0" smtClean="0">
                <a:solidFill>
                  <a:schemeClr val="folHlink"/>
                </a:solidFill>
                <a:latin typeface="Times New Roman" pitchFamily="18" charset="0"/>
              </a:rPr>
              <a:t>Classification of Elements</a:t>
            </a:r>
            <a:endParaRPr lang="en-US" sz="3200" b="1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82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152400"/>
            <a:ext cx="5029200" cy="6477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438400" y="152400"/>
            <a:ext cx="0" cy="6477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905000" y="609600"/>
            <a:ext cx="502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057400" y="7620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057400" y="35052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57400" y="6172200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76600" y="9144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05200" y="9144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867400" y="9144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096000" y="9144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324600" y="9144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553200" y="9144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638800" y="9144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410200" y="914400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6200000">
            <a:off x="4914900" y="3543301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6200000">
            <a:off x="4914900" y="3771901"/>
            <a:ext cx="228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90800" y="228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ndara" pitchFamily="34" charset="0"/>
              </a:rPr>
              <a:t>Periodic Table</a:t>
            </a:r>
            <a:endParaRPr lang="en-US" b="1" dirty="0">
              <a:latin typeface="Candara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33800" y="2057400"/>
            <a:ext cx="16764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0" y="0"/>
            <a:ext cx="1600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C00000"/>
                </a:solidFill>
                <a:latin typeface="Garamond" pitchFamily="18" charset="0"/>
              </a:rPr>
              <a:t>Draw this!</a:t>
            </a:r>
            <a:endParaRPr lang="en-US" sz="2500" dirty="0">
              <a:solidFill>
                <a:srgbClr val="C0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00200" y="1371600"/>
            <a:ext cx="457200" cy="3657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 smtClean="0">
                <a:latin typeface="Candara" pitchFamily="34" charset="0"/>
              </a:rPr>
              <a:t>Periodic Table</a:t>
            </a:r>
          </a:p>
          <a:p>
            <a:r>
              <a:rPr lang="en-US" sz="3000" b="1" dirty="0" smtClean="0">
                <a:latin typeface="Candara" pitchFamily="34" charset="0"/>
              </a:rPr>
              <a:t>Basic </a:t>
            </a:r>
            <a:r>
              <a:rPr lang="en-US" sz="3000" b="1" dirty="0" err="1" smtClean="0">
                <a:latin typeface="Candara" pitchFamily="34" charset="0"/>
              </a:rPr>
              <a:t>Vocab</a:t>
            </a:r>
            <a:endParaRPr lang="en-US" sz="3000" b="1" dirty="0">
              <a:latin typeface="Candara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14600" y="2895600"/>
            <a:ext cx="3505200" cy="213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1371600"/>
            <a:ext cx="457200" cy="3657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19800" y="1371600"/>
            <a:ext cx="457200" cy="3657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7000" y="1371600"/>
            <a:ext cx="457200" cy="3657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934200" y="1371600"/>
            <a:ext cx="457200" cy="3657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391400" y="1371600"/>
            <a:ext cx="457200" cy="3657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848600" y="1371600"/>
            <a:ext cx="457200" cy="3657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305800" y="1371600"/>
            <a:ext cx="457200" cy="3657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rot="16200000">
            <a:off x="5943600" y="3200400"/>
            <a:ext cx="457200" cy="518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16200000">
            <a:off x="5943600" y="3657600"/>
            <a:ext cx="457200" cy="518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0" y="5029200"/>
            <a:ext cx="3581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2063" indent="-1262063"/>
            <a:r>
              <a:rPr lang="en-US" sz="2500" b="1" dirty="0" smtClean="0">
                <a:solidFill>
                  <a:srgbClr val="0070C0"/>
                </a:solidFill>
                <a:latin typeface="Candara" pitchFamily="34" charset="0"/>
              </a:rPr>
              <a:t>Periods</a:t>
            </a:r>
            <a:r>
              <a:rPr lang="en-US" sz="2500" dirty="0" smtClean="0">
                <a:latin typeface="Candara" pitchFamily="34" charset="0"/>
              </a:rPr>
              <a:t>:  Horizontal Rows</a:t>
            </a:r>
          </a:p>
          <a:p>
            <a:pPr marL="1262063" indent="-1262063"/>
            <a:r>
              <a:rPr lang="en-US" sz="2500" b="1" dirty="0" smtClean="0">
                <a:solidFill>
                  <a:srgbClr val="0070C0"/>
                </a:solidFill>
                <a:latin typeface="Candara" pitchFamily="34" charset="0"/>
              </a:rPr>
              <a:t>Groups</a:t>
            </a:r>
            <a:r>
              <a:rPr lang="en-US" sz="2500" dirty="0" smtClean="0">
                <a:latin typeface="Candara" pitchFamily="34" charset="0"/>
              </a:rPr>
              <a:t>:  Vertical Columns</a:t>
            </a:r>
            <a:endParaRPr lang="en-US" sz="25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00200" y="1371600"/>
            <a:ext cx="457200" cy="3657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 smtClean="0">
                <a:latin typeface="Candara" pitchFamily="34" charset="0"/>
              </a:rPr>
              <a:t>Periodic Table</a:t>
            </a:r>
          </a:p>
          <a:p>
            <a:r>
              <a:rPr lang="en-US" sz="3000" b="1" dirty="0" smtClean="0">
                <a:latin typeface="Candara" pitchFamily="34" charset="0"/>
              </a:rPr>
              <a:t>Basic </a:t>
            </a:r>
            <a:r>
              <a:rPr lang="en-US" sz="3000" b="1" dirty="0" err="1" smtClean="0">
                <a:latin typeface="Candara" pitchFamily="34" charset="0"/>
              </a:rPr>
              <a:t>Vocab</a:t>
            </a:r>
            <a:endParaRPr lang="en-US" sz="3000" b="1" dirty="0">
              <a:latin typeface="Candara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14600" y="2895600"/>
            <a:ext cx="3505200" cy="213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1371600"/>
            <a:ext cx="457200" cy="3657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19800" y="1371600"/>
            <a:ext cx="457200" cy="3657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7000" y="1371600"/>
            <a:ext cx="457200" cy="3657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934200" y="1371600"/>
            <a:ext cx="457200" cy="3657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391400" y="1371600"/>
            <a:ext cx="457200" cy="3657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848600" y="1371600"/>
            <a:ext cx="457200" cy="3657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305800" y="1371600"/>
            <a:ext cx="457200" cy="3657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rot="16200000">
            <a:off x="5943600" y="3200400"/>
            <a:ext cx="457200" cy="518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16200000">
            <a:off x="5943600" y="3657600"/>
            <a:ext cx="457200" cy="518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76400" y="1371600"/>
            <a:ext cx="457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ALKAL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I</a:t>
            </a: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METALS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1371600"/>
            <a:ext cx="4572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C00000"/>
                </a:solidFill>
              </a:rPr>
              <a:t>ALKAL</a:t>
            </a:r>
          </a:p>
          <a:p>
            <a:r>
              <a:rPr lang="en-US" sz="1700" b="1" dirty="0" smtClean="0">
                <a:solidFill>
                  <a:srgbClr val="C00000"/>
                </a:solidFill>
              </a:rPr>
              <a:t>I</a:t>
            </a:r>
          </a:p>
          <a:p>
            <a:r>
              <a:rPr lang="en-US" sz="1700" b="1" dirty="0" smtClean="0">
                <a:solidFill>
                  <a:srgbClr val="C00000"/>
                </a:solidFill>
              </a:rPr>
              <a:t>NE</a:t>
            </a:r>
          </a:p>
          <a:p>
            <a:endParaRPr lang="en-US" sz="1700" b="1" dirty="0" smtClean="0">
              <a:solidFill>
                <a:srgbClr val="C00000"/>
              </a:solidFill>
            </a:endParaRPr>
          </a:p>
          <a:p>
            <a:r>
              <a:rPr lang="en-US" sz="1700" b="1" dirty="0" smtClean="0">
                <a:solidFill>
                  <a:srgbClr val="C00000"/>
                </a:solidFill>
              </a:rPr>
              <a:t>EARTH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24800" y="2111276"/>
            <a:ext cx="45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HALOGENS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0" y="1600200"/>
            <a:ext cx="457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NOBLE</a:t>
            </a: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GASES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57800" y="55626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C00000"/>
                </a:solidFill>
              </a:rPr>
              <a:t>Lanthanoids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0200" y="607689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C00000"/>
                </a:solidFill>
              </a:rPr>
              <a:t>Actinoids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52800" y="3581400"/>
            <a:ext cx="1752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rgbClr val="C00000"/>
                </a:solidFill>
              </a:rPr>
              <a:t>Transition</a:t>
            </a:r>
          </a:p>
          <a:p>
            <a:pPr algn="ctr"/>
            <a:r>
              <a:rPr lang="en-US" sz="2500" b="1" dirty="0" smtClean="0">
                <a:solidFill>
                  <a:srgbClr val="C00000"/>
                </a:solidFill>
              </a:rPr>
              <a:t>Metals</a:t>
            </a:r>
            <a:endParaRPr lang="en-US" sz="25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00200" y="990600"/>
            <a:ext cx="7162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 1      2				             3     4      5     6     7     8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6019800" y="2286000"/>
            <a:ext cx="45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477000" y="2971800"/>
            <a:ext cx="45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934200" y="3657600"/>
            <a:ext cx="45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391400" y="4343400"/>
            <a:ext cx="45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477000" y="2286000"/>
            <a:ext cx="0" cy="685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934200" y="2971800"/>
            <a:ext cx="0" cy="685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391400" y="3657600"/>
            <a:ext cx="0" cy="685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848600" y="4343400"/>
            <a:ext cx="0" cy="685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019800" y="1371600"/>
            <a:ext cx="0" cy="914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2760488">
            <a:off x="6325583" y="3178794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Metalloids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9" grpId="0"/>
      <p:bldP spid="30" grpId="0"/>
      <p:bldP spid="33" grpId="0"/>
      <p:bldP spid="3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228600" y="628650"/>
            <a:ext cx="8677275" cy="430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0" tIns="0" rIns="0" bIns="0" rtlCol="0">
            <a:spAutoFit/>
          </a:bodyPr>
          <a:lstStyle/>
          <a:p>
            <a:pPr marL="0" marR="0" lvl="0" indent="0" algn="l" defTabSz="3810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" charset="0"/>
                <a:ea typeface="+mn-ea"/>
                <a:cs typeface="+mn-cs"/>
              </a:rPr>
              <a:t>Metals and Non-Metals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" charset="0"/>
              <a:ea typeface="+mn-ea"/>
              <a:cs typeface="+mn-cs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822325" y="1119188"/>
            <a:ext cx="83216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Font typeface="Times New Roman" pitchFamily="1" charset="0"/>
              <a:buChar char="●"/>
            </a:pPr>
            <a:r>
              <a:rPr lang="en-US" sz="3000" b="1" dirty="0">
                <a:solidFill>
                  <a:srgbClr val="000000"/>
                </a:solidFill>
                <a:latin typeface="Times New Roman" pitchFamily="1" charset="0"/>
              </a:rPr>
              <a:t>Dark blue stair-stepped line </a:t>
            </a:r>
          </a:p>
          <a:p>
            <a:pPr lvl="1">
              <a:buClr>
                <a:srgbClr val="000000"/>
              </a:buClr>
              <a:buFont typeface="Times New Roman" pitchFamily="1" charset="0"/>
              <a:buChar char="○"/>
            </a:pPr>
            <a:r>
              <a:rPr lang="en-US" sz="3000" dirty="0">
                <a:solidFill>
                  <a:srgbClr val="000000"/>
                </a:solidFill>
                <a:latin typeface="Times New Roman" pitchFamily="1" charset="0"/>
              </a:rPr>
              <a:t>Metals on left, non-metals on right, metalloids </a:t>
            </a:r>
            <a:r>
              <a:rPr lang="en-US" sz="3000" dirty="0" smtClean="0">
                <a:solidFill>
                  <a:srgbClr val="000000"/>
                </a:solidFill>
                <a:latin typeface="Times New Roman" pitchFamily="1" charset="0"/>
              </a:rPr>
              <a:t>directly above </a:t>
            </a:r>
            <a:r>
              <a:rPr lang="en-US" sz="3000" dirty="0">
                <a:solidFill>
                  <a:srgbClr val="000000"/>
                </a:solidFill>
                <a:latin typeface="Times New Roman" pitchFamily="1" charset="0"/>
              </a:rPr>
              <a:t>and below</a:t>
            </a:r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 smtClean="0">
                <a:latin typeface="Candara" pitchFamily="34" charset="0"/>
              </a:rPr>
              <a:t>Periodic Table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822325" y="2718137"/>
            <a:ext cx="80835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Font typeface="Times New Roman" pitchFamily="1" charset="0"/>
              <a:buChar char="●"/>
            </a:pPr>
            <a:r>
              <a:rPr lang="en-US" sz="3000" b="1" u="sng" dirty="0" smtClean="0">
                <a:solidFill>
                  <a:srgbClr val="000000"/>
                </a:solidFill>
                <a:latin typeface="Times New Roman" pitchFamily="1" charset="0"/>
              </a:rPr>
              <a:t>Metalloids</a:t>
            </a:r>
            <a:r>
              <a:rPr lang="en-US" sz="3000" b="1" dirty="0" smtClean="0">
                <a:solidFill>
                  <a:srgbClr val="000000"/>
                </a:solidFill>
                <a:latin typeface="Times New Roman" pitchFamily="1" charset="0"/>
              </a:rPr>
              <a:t>:  </a:t>
            </a:r>
            <a:r>
              <a:rPr lang="en-US" sz="3000" dirty="0" smtClean="0">
                <a:solidFill>
                  <a:srgbClr val="000000"/>
                </a:solidFill>
                <a:latin typeface="Times New Roman" pitchFamily="1" charset="0"/>
              </a:rPr>
              <a:t>Some properties of metals, some of non-metals</a:t>
            </a:r>
            <a:endParaRPr lang="en-US" sz="3000" dirty="0">
              <a:solidFill>
                <a:srgbClr val="000000"/>
              </a:solidFill>
              <a:latin typeface="Times New Roman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228600" y="628650"/>
            <a:ext cx="8677275" cy="430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0" tIns="0" rIns="0" bIns="0" rtlCol="0">
            <a:spAutoFit/>
          </a:bodyPr>
          <a:lstStyle/>
          <a:p>
            <a:pPr marL="0" marR="0" lvl="0" indent="0" algn="l" defTabSz="3810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" charset="0"/>
                <a:ea typeface="+mn-ea"/>
                <a:cs typeface="+mn-cs"/>
              </a:rPr>
              <a:t>Metals and Non-Metals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" charset="0"/>
              <a:ea typeface="+mn-ea"/>
              <a:cs typeface="+mn-cs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838200" y="1295400"/>
            <a:ext cx="757354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Font typeface="Times New Roman" pitchFamily="1" charset="0"/>
              <a:buChar char="●"/>
            </a:pPr>
            <a:r>
              <a:rPr lang="en-US" sz="3000" b="1" u="sng" dirty="0">
                <a:solidFill>
                  <a:srgbClr val="000000"/>
                </a:solidFill>
                <a:latin typeface="Times New Roman" pitchFamily="1" charset="0"/>
              </a:rPr>
              <a:t>Metals</a:t>
            </a:r>
          </a:p>
          <a:p>
            <a:pPr lvl="1">
              <a:buClr>
                <a:srgbClr val="000000"/>
              </a:buClr>
              <a:buFont typeface="Times New Roman" pitchFamily="1" charset="0"/>
              <a:buChar char="○"/>
            </a:pPr>
            <a:r>
              <a:rPr lang="en-US" sz="3000" dirty="0">
                <a:solidFill>
                  <a:srgbClr val="000000"/>
                </a:solidFill>
                <a:latin typeface="Times New Roman" pitchFamily="1" charset="0"/>
              </a:rPr>
              <a:t>3 or fewer valence electrons</a:t>
            </a:r>
          </a:p>
          <a:p>
            <a:pPr lvl="1">
              <a:buClr>
                <a:srgbClr val="000000"/>
              </a:buClr>
              <a:buFont typeface="Times New Roman" pitchFamily="1" charset="0"/>
              <a:buChar char="○"/>
            </a:pPr>
            <a:r>
              <a:rPr lang="en-US" sz="3000" dirty="0">
                <a:solidFill>
                  <a:srgbClr val="000000"/>
                </a:solidFill>
                <a:latin typeface="Times New Roman" pitchFamily="1" charset="0"/>
              </a:rPr>
              <a:t>Lose electrons</a:t>
            </a:r>
          </a:p>
          <a:p>
            <a:pPr lvl="1">
              <a:buClr>
                <a:srgbClr val="000000"/>
              </a:buClr>
              <a:buFont typeface="Times New Roman" pitchFamily="1" charset="0"/>
              <a:buChar char="○"/>
            </a:pPr>
            <a:r>
              <a:rPr lang="en-US" sz="3000" dirty="0">
                <a:solidFill>
                  <a:srgbClr val="000000"/>
                </a:solidFill>
                <a:latin typeface="Times New Roman" pitchFamily="1" charset="0"/>
              </a:rPr>
              <a:t>Form </a:t>
            </a:r>
            <a:r>
              <a:rPr lang="en-US" sz="3000" dirty="0" err="1" smtClean="0">
                <a:solidFill>
                  <a:srgbClr val="000000"/>
                </a:solidFill>
                <a:latin typeface="Times New Roman" pitchFamily="1" charset="0"/>
              </a:rPr>
              <a:t>cations</a:t>
            </a:r>
            <a:r>
              <a:rPr lang="en-US" sz="3000" dirty="0" smtClean="0">
                <a:solidFill>
                  <a:srgbClr val="000000"/>
                </a:solidFill>
                <a:latin typeface="Times New Roman" pitchFamily="1" charset="0"/>
              </a:rPr>
              <a:t> (+)</a:t>
            </a:r>
            <a:endParaRPr lang="en-US" sz="3000" dirty="0">
              <a:solidFill>
                <a:srgbClr val="000000"/>
              </a:solidFill>
              <a:latin typeface="Times New Roman" pitchFamily="1" charset="0"/>
            </a:endParaRPr>
          </a:p>
          <a:p>
            <a:pPr lvl="1">
              <a:buClr>
                <a:srgbClr val="000000"/>
              </a:buClr>
              <a:buFont typeface="Times New Roman" pitchFamily="1" charset="0"/>
              <a:buChar char="○"/>
            </a:pPr>
            <a:r>
              <a:rPr lang="en-US" sz="3000" dirty="0">
                <a:solidFill>
                  <a:srgbClr val="000000"/>
                </a:solidFill>
                <a:latin typeface="Times New Roman" pitchFamily="1" charset="0"/>
              </a:rPr>
              <a:t>Conduct</a:t>
            </a:r>
          </a:p>
          <a:p>
            <a:pPr lvl="3">
              <a:buClr>
                <a:srgbClr val="000000"/>
              </a:buClr>
              <a:buFont typeface="Times New Roman" pitchFamily="1" charset="0"/>
              <a:buChar char="◦"/>
            </a:pPr>
            <a:r>
              <a:rPr lang="en-US" sz="3000" dirty="0">
                <a:solidFill>
                  <a:srgbClr val="000000"/>
                </a:solidFill>
                <a:latin typeface="Times New Roman" pitchFamily="1" charset="0"/>
              </a:rPr>
              <a:t>Heat</a:t>
            </a:r>
          </a:p>
          <a:p>
            <a:pPr lvl="3">
              <a:buClr>
                <a:srgbClr val="000000"/>
              </a:buClr>
              <a:buFont typeface="Times New Roman" pitchFamily="1" charset="0"/>
              <a:buChar char="◦"/>
            </a:pPr>
            <a:r>
              <a:rPr lang="en-US" sz="3000" dirty="0">
                <a:solidFill>
                  <a:srgbClr val="000000"/>
                </a:solidFill>
                <a:latin typeface="Times New Roman" pitchFamily="1" charset="0"/>
              </a:rPr>
              <a:t>Electricity</a:t>
            </a:r>
          </a:p>
          <a:p>
            <a:pPr lvl="1">
              <a:buClr>
                <a:srgbClr val="000000"/>
              </a:buClr>
              <a:buFont typeface="Times New Roman" pitchFamily="1" charset="0"/>
              <a:buChar char="○"/>
            </a:pPr>
            <a:r>
              <a:rPr lang="en-US" sz="3000" dirty="0">
                <a:solidFill>
                  <a:srgbClr val="000000"/>
                </a:solidFill>
                <a:latin typeface="Times New Roman" pitchFamily="1" charset="0"/>
              </a:rPr>
              <a:t>Tend to be solids....</a:t>
            </a:r>
          </a:p>
          <a:p>
            <a:pPr lvl="2">
              <a:buClr>
                <a:srgbClr val="000000"/>
              </a:buClr>
              <a:buFont typeface="Times New Roman" pitchFamily="1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Times New Roman" pitchFamily="1" charset="0"/>
              </a:rPr>
              <a:t>hard, shiny, </a:t>
            </a:r>
            <a:r>
              <a:rPr lang="en-US" sz="3000" dirty="0" smtClean="0">
                <a:solidFill>
                  <a:srgbClr val="000000"/>
                </a:solidFill>
                <a:latin typeface="Times New Roman" pitchFamily="1" charset="0"/>
              </a:rPr>
              <a:t>malleable, </a:t>
            </a:r>
            <a:r>
              <a:rPr lang="en-US" sz="3000" dirty="0">
                <a:solidFill>
                  <a:srgbClr val="000000"/>
                </a:solidFill>
                <a:latin typeface="Times New Roman" pitchFamily="1" charset="0"/>
              </a:rPr>
              <a:t>high boiling point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 smtClean="0">
                <a:latin typeface="Candara" pitchFamily="34" charset="0"/>
              </a:rPr>
              <a:t>Periodic Table</a:t>
            </a:r>
          </a:p>
        </p:txBody>
      </p:sp>
    </p:spTree>
    <p:extLst>
      <p:ext uri="{BB962C8B-B14F-4D97-AF65-F5344CB8AC3E}">
        <p14:creationId xmlns:p14="http://schemas.microsoft.com/office/powerpoint/2010/main" val="245169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228600" y="628650"/>
            <a:ext cx="8677275" cy="430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0" tIns="0" rIns="0" bIns="0" rtlCol="0">
            <a:spAutoFit/>
          </a:bodyPr>
          <a:lstStyle/>
          <a:p>
            <a:pPr marL="0" marR="0" lvl="0" indent="0" algn="l" defTabSz="3810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" charset="0"/>
                <a:ea typeface="+mn-ea"/>
                <a:cs typeface="+mn-cs"/>
              </a:rPr>
              <a:t>Metals and Non-Metals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" charset="0"/>
              <a:ea typeface="+mn-ea"/>
              <a:cs typeface="+mn-cs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914400" y="1209913"/>
            <a:ext cx="82296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Font typeface="Times New Roman" pitchFamily="1" charset="0"/>
              <a:buChar char="●"/>
            </a:pPr>
            <a:r>
              <a:rPr lang="en-US" sz="3000" b="1" u="sng" dirty="0">
                <a:solidFill>
                  <a:srgbClr val="000000"/>
                </a:solidFill>
                <a:latin typeface="Times New Roman" pitchFamily="1" charset="0"/>
              </a:rPr>
              <a:t>Non-metals</a:t>
            </a:r>
          </a:p>
          <a:p>
            <a:pPr lvl="1">
              <a:buClr>
                <a:srgbClr val="000000"/>
              </a:buClr>
              <a:buFont typeface="Times New Roman" pitchFamily="1" charset="0"/>
              <a:buChar char="○"/>
            </a:pPr>
            <a:r>
              <a:rPr lang="en-US" sz="3000" dirty="0">
                <a:solidFill>
                  <a:srgbClr val="000000"/>
                </a:solidFill>
                <a:latin typeface="Times New Roman" pitchFamily="1" charset="0"/>
              </a:rPr>
              <a:t>5 or more valence electrons</a:t>
            </a:r>
          </a:p>
          <a:p>
            <a:pPr lvl="1">
              <a:buClr>
                <a:srgbClr val="000000"/>
              </a:buClr>
              <a:buFont typeface="Times New Roman" pitchFamily="1" charset="0"/>
              <a:buChar char="○"/>
            </a:pPr>
            <a:r>
              <a:rPr lang="en-US" sz="3000" dirty="0">
                <a:solidFill>
                  <a:srgbClr val="000000"/>
                </a:solidFill>
                <a:latin typeface="Times New Roman" pitchFamily="1" charset="0"/>
              </a:rPr>
              <a:t>Gain electrons</a:t>
            </a:r>
          </a:p>
          <a:p>
            <a:pPr lvl="1">
              <a:buClr>
                <a:srgbClr val="000000"/>
              </a:buClr>
              <a:buFont typeface="Times New Roman" pitchFamily="1" charset="0"/>
              <a:buChar char="○"/>
            </a:pPr>
            <a:r>
              <a:rPr lang="en-US" sz="3000" dirty="0">
                <a:solidFill>
                  <a:srgbClr val="000000"/>
                </a:solidFill>
                <a:latin typeface="Times New Roman" pitchFamily="1" charset="0"/>
              </a:rPr>
              <a:t>Form anions</a:t>
            </a:r>
          </a:p>
          <a:p>
            <a:pPr lvl="1">
              <a:buClr>
                <a:srgbClr val="000000"/>
              </a:buClr>
              <a:buFont typeface="Times New Roman" pitchFamily="1" charset="0"/>
              <a:buChar char="○"/>
            </a:pPr>
            <a:r>
              <a:rPr lang="en-US" sz="3000" dirty="0">
                <a:solidFill>
                  <a:srgbClr val="000000"/>
                </a:solidFill>
                <a:latin typeface="Times New Roman" pitchFamily="1" charset="0"/>
              </a:rPr>
              <a:t>Insulate</a:t>
            </a:r>
          </a:p>
          <a:p>
            <a:pPr lvl="1">
              <a:buClr>
                <a:srgbClr val="000000"/>
              </a:buClr>
              <a:buFont typeface="Times New Roman" pitchFamily="1" charset="0"/>
              <a:buChar char="○"/>
            </a:pPr>
            <a:r>
              <a:rPr lang="en-US" sz="3000" dirty="0">
                <a:solidFill>
                  <a:srgbClr val="000000"/>
                </a:solidFill>
                <a:latin typeface="Times New Roman" pitchFamily="1" charset="0"/>
              </a:rPr>
              <a:t>Can be solids, liquids or gases....</a:t>
            </a:r>
          </a:p>
          <a:p>
            <a:pPr lvl="1">
              <a:buClr>
                <a:srgbClr val="000000"/>
              </a:buClr>
              <a:buFont typeface="Times New Roman" pitchFamily="1" charset="0"/>
              <a:buChar char="○"/>
            </a:pPr>
            <a:r>
              <a:rPr lang="en-US" sz="3000" dirty="0">
                <a:solidFill>
                  <a:srgbClr val="000000"/>
                </a:solidFill>
                <a:latin typeface="Times New Roman" pitchFamily="1" charset="0"/>
              </a:rPr>
              <a:t>Solids tend to be brittle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 smtClean="0">
                <a:latin typeface="Candara" pitchFamily="34" charset="0"/>
              </a:rPr>
              <a:t>Periodic Table</a:t>
            </a:r>
          </a:p>
        </p:txBody>
      </p:sp>
    </p:spTree>
    <p:extLst>
      <p:ext uri="{BB962C8B-B14F-4D97-AF65-F5344CB8AC3E}">
        <p14:creationId xmlns:p14="http://schemas.microsoft.com/office/powerpoint/2010/main" val="144948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trans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5033</TotalTime>
  <Words>157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Horizons Companies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Cherie Hatton</dc:creator>
  <cp:lastModifiedBy>Call, Brittany</cp:lastModifiedBy>
  <cp:revision>734</cp:revision>
  <dcterms:created xsi:type="dcterms:W3CDTF">2004-01-14T15:26:19Z</dcterms:created>
  <dcterms:modified xsi:type="dcterms:W3CDTF">2012-09-27T00:08:32Z</dcterms:modified>
</cp:coreProperties>
</file>